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Lst>
  <p:sldSz cy="5143500" cx="9144000"/>
  <p:notesSz cx="6858000" cy="9144000"/>
  <p:embeddedFontLst>
    <p:embeddedFont>
      <p:font typeface="Proxima Nova"/>
      <p:regular r:id="rId177"/>
      <p:bold r:id="rId178"/>
      <p:italic r:id="rId179"/>
      <p:boldItalic r:id="rId1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81" roundtripDataSignature="AMtx7mhuW90eM9og4+QNxKgnE4VWJWl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181" Type="http://customschemas.google.com/relationships/presentationmetadata" Target="metadata"/><Relationship Id="rId34" Type="http://schemas.openxmlformats.org/officeDocument/2006/relationships/slide" Target="slides/slide29.xml"/><Relationship Id="rId180" Type="http://schemas.openxmlformats.org/officeDocument/2006/relationships/font" Target="fonts/ProximaNova-boldItalic.fntdata"/><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font" Target="fonts/ProximaNova-italic.fntdata"/><Relationship Id="rId178" Type="http://schemas.openxmlformats.org/officeDocument/2006/relationships/font" Target="fonts/ProximaNova-bold.fntdata"/><Relationship Id="rId177" Type="http://schemas.openxmlformats.org/officeDocument/2006/relationships/font" Target="fonts/ProximaNov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810586e8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e810586e8c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eb7818220b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eb7818220b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eb7818220b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2eb7818220b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eb7818220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2eb7818220b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eb7818220b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2eb7818220b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eb7818220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2eb7818220b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eb7818220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2eb7818220b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ec2d5219ed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ec2d5219ed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eb7818220b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eb7818220b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ebb6df2ff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ebb6df2ff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810586e8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e810586e8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e9dc6b246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2e9dc6b246e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e9dc6b246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g2e9dc6b246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e7c876f1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g2e7c876f138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e9dc6b246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2e9dc6b246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e9dc6b246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g2e9dc6b246e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ec29b863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2ec29b863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ec29b8633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2ec29b8633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ec29b863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g2ec29b8633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810586e8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2e810586e8c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ec29b8633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g2ec29b8633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ec29b8633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g2ec29b8633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ec2d5219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2" name="Google Shape;1062;g2ec2d5219e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ec29b8633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ec29b8633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ec2d5219e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2ec2d5219e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ec2d5219e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g2ec2d5219e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ec2d5219e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g2ec2d5219e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ec2d5219e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g2ec2d5219ed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ec2d5219e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ec2d5219e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ec2d5219e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g2ec2d5219ed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8551752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e8551752f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ec2d5219e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g2ec2d5219e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ec2d5219e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g2ec2d5219ed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ec2d5219e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g2ec2d5219ed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ec2d5219e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g2ec2d5219e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ec2d5219e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ec2d5219e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ec2d5219e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2ec2d5219ed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ec2d5219e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5" name="Google Shape;1175;g2ec2d5219e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ec2d5219e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g2ec2d5219ed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ec2d5219ed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ec2d5219ed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ec2d5219e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2ec2d5219ed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576714ff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576714ff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ec2d5219e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g2ec2d5219ed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ec2d521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ec2d521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ec2d521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g2ec2d5219ed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ec2d5219e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2" name="Google Shape;1232;g2ec2d5219ed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ec2d5219e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g2ec2d5219ed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ec2d5219e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ec2d5219e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ec2d5219e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g2ec2d5219ed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ec2d5219ed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8" name="Google Shape;1268;g2ec2d5219ed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ec2d5219e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ec2d5219e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ec2d5219e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2" name="Google Shape;1282;g2ec2d5219ed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810586e8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e810586e8c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ec2d5219e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g2ec2d5219ed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ec2d5219e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g2ec2d5219ed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ec2d521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0" name="Google Shape;1310;g2ec2d5219ed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ec2d5219e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ec2d5219e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ec2d5219e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4" name="Google Shape;1324;g2ec2d5219ed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ec2d5219ed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g2ec2d5219ed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2ec2d521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2" name="Google Shape;1342;g2ec2d5219ed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ec2d521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ec2d521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ec2d5219e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g2ec2d5219ed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ec2d521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g2ec2d5219ed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7c876f13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e7c876f138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ec2d5219ed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ec2d5219ed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ec2d5219e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9" name="Google Shape;1379;g2ec2d5219ed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ec2d521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g2ec2d5219ed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ec2d5219e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8" name="Google Shape;1398;g2ec2d5219ed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ec2d5219e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7" name="Google Shape;1407;g2ec2d5219ed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ec2d521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5" name="Google Shape;1415;g2ec2d5219ed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ec2d5219e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ec2d5219e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ec2d5219ed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9" name="Google Shape;1429;g2ec2d5219ed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ec2d5219ed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8" name="Google Shape;1438;g2ec2d5219ed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ec2d5219ed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8" name="Google Shape;1448;g2ec2d5219ed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5614d6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15614d6c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2ec2d5219ed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2ec2d5219ed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ec2d5219ed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ec2d5219ed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8952ea5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e8952ea51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d149f35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ed149f356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ac4b94a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eac4b94a7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154537ae3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154537ae3c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54537ae3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154537ae3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54537ae3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154537ae3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154537ae3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154537ae3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54537ae3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154537ae3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d149f356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ed149f356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154537ae3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154537ae3c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54537ae3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154537ae3c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7c876f13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e7c876f138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d149f356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ed149f356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9ad95869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e9ad958695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9ad95869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e9ad958695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ac4b94a7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2eac4b94a7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1576714ff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1576714ff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576714ff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1576714ffa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7c876f1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2e7c876f138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576714ff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1576714ffa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1576714ff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1576714ffa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ed149f356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ed149f356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1576714ff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1576714ffa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1576714ff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1576714ffa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1576714ff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21576714ffa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ec6720aa8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ec6720aa8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e9ad95869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e9ad958695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9dc6b24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e9dc6b246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e9dc6b246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2e9dc6b246e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810586e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e810586e8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e9ad95869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e9ad958695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e9ad9586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2e9ad95869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e9ad95869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e9ad95869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e9ad95869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2e9ad958695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9ad95869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e9ad958695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ec6720aa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ec6720aa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ed149f356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ed149f356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ebb6df2f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ebb6df2f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e9dc6b246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2e9dc6b246e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810586e8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2e810586e8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eb781822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eb7818220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eb7818220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eb7818220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eb781822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2eb7818220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eb781822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2eb7818220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eb7818220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2eb7818220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eb7818220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2eb7818220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810586e8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e810586e8c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eb7818220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eb7818220b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eb7818220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2eb7818220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eb7818220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2eb7818220b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eb7818220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2eb7818220b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b7818220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2eb7818220b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ec2d5219e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ec2d5219e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eb7818220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2eb7818220b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eb7818220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2eb7818220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eb7818220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2eb7818220b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eb7818220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2eb7818220b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eb7818220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2eb7818220b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eb7818220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eb7818220b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eb7818220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2eb7818220b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eb7818220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2eb7818220b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eb7818220b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2eb7818220b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eb7818220b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2eb7818220b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eb7818220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2eb7818220b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eb7818220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2eb7818220b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eb7818220b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2eb7818220b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eb7818220b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2eb7818220b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eb7818220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2eb7818220b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ed149f356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ed149f356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eb7818220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2eb7818220b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eb7818220b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2eb7818220b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eb7818220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2eb7818220b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eb7818220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eb7818220b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eb7818220b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2eb7818220b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eb7818220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g2eb7818220b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eb7818220b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2eb7818220b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eb7818220b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2eb7818220b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4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40"/>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40"/>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4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9"/>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49"/>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4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4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4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4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46"/>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47"/>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47"/>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47"/>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4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48"/>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2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0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5.png"/><Relationship Id="rId4" Type="http://schemas.openxmlformats.org/officeDocument/2006/relationships/image" Target="../media/image115.png"/><Relationship Id="rId5" Type="http://schemas.openxmlformats.org/officeDocument/2006/relationships/image" Target="../media/image109.png"/><Relationship Id="rId6" Type="http://schemas.openxmlformats.org/officeDocument/2006/relationships/image" Target="../media/image1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10.png"/><Relationship Id="rId4" Type="http://schemas.openxmlformats.org/officeDocument/2006/relationships/image" Target="../media/image124.png"/><Relationship Id="rId5" Type="http://schemas.openxmlformats.org/officeDocument/2006/relationships/image" Target="../media/image111.png"/><Relationship Id="rId6" Type="http://schemas.openxmlformats.org/officeDocument/2006/relationships/image" Target="../media/image12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21.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18.png"/><Relationship Id="rId4" Type="http://schemas.openxmlformats.org/officeDocument/2006/relationships/image" Target="../media/image126.png"/><Relationship Id="rId5" Type="http://schemas.openxmlformats.org/officeDocument/2006/relationships/image" Target="../media/image119.png"/><Relationship Id="rId6" Type="http://schemas.openxmlformats.org/officeDocument/2006/relationships/image" Target="../media/image12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2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2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2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4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3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3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32.png"/><Relationship Id="rId4" Type="http://schemas.openxmlformats.org/officeDocument/2006/relationships/image" Target="../media/image13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3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38.png"/><Relationship Id="rId4" Type="http://schemas.openxmlformats.org/officeDocument/2006/relationships/image" Target="../media/image147.png"/><Relationship Id="rId5" Type="http://schemas.openxmlformats.org/officeDocument/2006/relationships/image" Target="../media/image152.png"/><Relationship Id="rId6" Type="http://schemas.openxmlformats.org/officeDocument/2006/relationships/image" Target="../media/image14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45.png"/><Relationship Id="rId4" Type="http://schemas.openxmlformats.org/officeDocument/2006/relationships/image" Target="../media/image144.png"/><Relationship Id="rId5" Type="http://schemas.openxmlformats.org/officeDocument/2006/relationships/image" Target="../media/image13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4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50.png"/><Relationship Id="rId4" Type="http://schemas.openxmlformats.org/officeDocument/2006/relationships/image" Target="../media/image159.png"/><Relationship Id="rId5" Type="http://schemas.openxmlformats.org/officeDocument/2006/relationships/image" Target="../media/image14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48.png"/><Relationship Id="rId4" Type="http://schemas.openxmlformats.org/officeDocument/2006/relationships/image" Target="../media/image15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56.png"/><Relationship Id="rId4" Type="http://schemas.openxmlformats.org/officeDocument/2006/relationships/image" Target="../media/image16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6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6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51.png"/><Relationship Id="rId4" Type="http://schemas.openxmlformats.org/officeDocument/2006/relationships/image" Target="../media/image163.png"/><Relationship Id="rId5" Type="http://schemas.openxmlformats.org/officeDocument/2006/relationships/image" Target="../media/image166.png"/><Relationship Id="rId6" Type="http://schemas.openxmlformats.org/officeDocument/2006/relationships/image" Target="../media/image15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55.png"/><Relationship Id="rId4" Type="http://schemas.openxmlformats.org/officeDocument/2006/relationships/image" Target="../media/image158.png"/><Relationship Id="rId5" Type="http://schemas.openxmlformats.org/officeDocument/2006/relationships/image" Target="../media/image16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65.png"/><Relationship Id="rId4" Type="http://schemas.openxmlformats.org/officeDocument/2006/relationships/image" Target="../media/image1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8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69.png"/><Relationship Id="rId4" Type="http://schemas.openxmlformats.org/officeDocument/2006/relationships/image" Target="../media/image167.png"/><Relationship Id="rId5" Type="http://schemas.openxmlformats.org/officeDocument/2006/relationships/image" Target="../media/image171.png"/><Relationship Id="rId6" Type="http://schemas.openxmlformats.org/officeDocument/2006/relationships/image" Target="../media/image17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74.png"/><Relationship Id="rId4" Type="http://schemas.openxmlformats.org/officeDocument/2006/relationships/image" Target="../media/image177.png"/><Relationship Id="rId5" Type="http://schemas.openxmlformats.org/officeDocument/2006/relationships/image" Target="../media/image173.png"/><Relationship Id="rId6" Type="http://schemas.openxmlformats.org/officeDocument/2006/relationships/image" Target="../media/image1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76.png"/><Relationship Id="rId4" Type="http://schemas.openxmlformats.org/officeDocument/2006/relationships/image" Target="../media/image175.png"/><Relationship Id="rId5" Type="http://schemas.openxmlformats.org/officeDocument/2006/relationships/image" Target="../media/image13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8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82.png"/><Relationship Id="rId4" Type="http://schemas.openxmlformats.org/officeDocument/2006/relationships/image" Target="../media/image188.png"/><Relationship Id="rId5" Type="http://schemas.openxmlformats.org/officeDocument/2006/relationships/image" Target="../media/image192.png"/><Relationship Id="rId6" Type="http://schemas.openxmlformats.org/officeDocument/2006/relationships/image" Target="../media/image17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44.png"/><Relationship Id="rId4" Type="http://schemas.openxmlformats.org/officeDocument/2006/relationships/image" Target="../media/image187.png"/><Relationship Id="rId5" Type="http://schemas.openxmlformats.org/officeDocument/2006/relationships/image" Target="../media/image14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8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8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85.png"/><Relationship Id="rId4" Type="http://schemas.openxmlformats.org/officeDocument/2006/relationships/image" Target="../media/image190.png"/><Relationship Id="rId5" Type="http://schemas.openxmlformats.org/officeDocument/2006/relationships/image" Target="../media/image18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95.png"/><Relationship Id="rId4" Type="http://schemas.openxmlformats.org/officeDocument/2006/relationships/image" Target="../media/image19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91.png"/><Relationship Id="rId4" Type="http://schemas.openxmlformats.org/officeDocument/2006/relationships/image" Target="../media/image20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9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9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19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207.png"/><Relationship Id="rId4" Type="http://schemas.openxmlformats.org/officeDocument/2006/relationships/image" Target="../media/image202.png"/><Relationship Id="rId5" Type="http://schemas.openxmlformats.org/officeDocument/2006/relationships/image" Target="../media/image20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203.png"/><Relationship Id="rId4" Type="http://schemas.openxmlformats.org/officeDocument/2006/relationships/image" Target="../media/image21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20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21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205.png"/><Relationship Id="rId4" Type="http://schemas.openxmlformats.org/officeDocument/2006/relationships/image" Target="../media/image204.png"/><Relationship Id="rId5" Type="http://schemas.openxmlformats.org/officeDocument/2006/relationships/image" Target="../media/image206.png"/><Relationship Id="rId6" Type="http://schemas.openxmlformats.org/officeDocument/2006/relationships/image" Target="../media/image21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215.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2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6.pn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4.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59.png"/><Relationship Id="rId6"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8.png"/><Relationship Id="rId4" Type="http://schemas.openxmlformats.org/officeDocument/2006/relationships/image" Target="../media/image63.png"/><Relationship Id="rId5" Type="http://schemas.openxmlformats.org/officeDocument/2006/relationships/image" Target="../media/image57.png"/><Relationship Id="rId6"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2.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78.png"/><Relationship Id="rId6"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2.png"/><Relationship Id="rId4" Type="http://schemas.openxmlformats.org/officeDocument/2006/relationships/image" Target="../media/image81.png"/><Relationship Id="rId5" Type="http://schemas.openxmlformats.org/officeDocument/2006/relationships/image" Target="../media/image75.png"/><Relationship Id="rId6"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3.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1.png"/><Relationship Id="rId4" Type="http://schemas.openxmlformats.org/officeDocument/2006/relationships/image" Target="../media/image79.png"/><Relationship Id="rId5" Type="http://schemas.openxmlformats.org/officeDocument/2006/relationships/image" Target="../media/image84.png"/><Relationship Id="rId6"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7.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2.png"/><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4.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4.png"/><Relationship Id="rId4" Type="http://schemas.openxmlformats.org/officeDocument/2006/relationships/image" Target="../media/image98.png"/><Relationship Id="rId5" Type="http://schemas.openxmlformats.org/officeDocument/2006/relationships/image" Target="../media/image103.png"/><Relationship Id="rId6" Type="http://schemas.openxmlformats.org/officeDocument/2006/relationships/image" Target="../media/image10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0.png"/><Relationship Id="rId4" Type="http://schemas.openxmlformats.org/officeDocument/2006/relationships/image" Target="../media/image102.png"/><Relationship Id="rId5" Type="http://schemas.openxmlformats.org/officeDocument/2006/relationships/image" Target="../media/image97.png"/><Relationship Id="rId6" Type="http://schemas.openxmlformats.org/officeDocument/2006/relationships/image" Target="../media/image10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08.pn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1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fr"/>
              <a:t>Travail réalisé</a:t>
            </a:r>
            <a:endParaRPr/>
          </a:p>
        </p:txBody>
      </p:sp>
      <p:sp>
        <p:nvSpPr>
          <p:cNvPr id="60" name="Google Shape;60;p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a:t>Période du 05 juillet au 16 juillet</a:t>
            </a:r>
            <a:endParaRPr/>
          </a:p>
        </p:txBody>
      </p:sp>
      <p:sp>
        <p:nvSpPr>
          <p:cNvPr id="61" name="Google Shape;61;p1"/>
          <p:cNvSpPr txBox="1"/>
          <p:nvPr>
            <p:ph idx="1" type="subTitle"/>
          </p:nvPr>
        </p:nvSpPr>
        <p:spPr>
          <a:xfrm>
            <a:off x="510450" y="38123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sz="1800"/>
              <a:t>Kévin TANG</a:t>
            </a:r>
            <a:endParaRPr sz="1800"/>
          </a:p>
        </p:txBody>
      </p:sp>
      <p:sp>
        <p:nvSpPr>
          <p:cNvPr id="62" name="Google Shape;62;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e810586e8c_0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Variables comportementales</a:t>
            </a:r>
            <a:endParaRPr/>
          </a:p>
        </p:txBody>
      </p:sp>
      <p:sp>
        <p:nvSpPr>
          <p:cNvPr id="123" name="Google Shape;123;g2e810586e8c_0_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00000"/>
              <a:buNone/>
            </a:pPr>
            <a:r>
              <a:t/>
            </a:r>
            <a:endParaRPr/>
          </a:p>
          <a:p>
            <a:pPr indent="0" lvl="0" marL="457200" rtl="0" algn="l">
              <a:lnSpc>
                <a:spcPct val="115000"/>
              </a:lnSpc>
              <a:spcBef>
                <a:spcPts val="0"/>
              </a:spcBef>
              <a:spcAft>
                <a:spcPts val="0"/>
              </a:spcAft>
              <a:buSzPct val="100000"/>
              <a:buNone/>
            </a:pPr>
            <a:r>
              <a:rPr lang="fr"/>
              <a:t>Identification manuelle des </a:t>
            </a:r>
            <a:r>
              <a:rPr b="1" lang="fr"/>
              <a:t>variables comportementales</a:t>
            </a:r>
            <a:endParaRPr b="1"/>
          </a:p>
          <a:p>
            <a:pPr indent="0" lvl="0" marL="457200" rtl="0" algn="l">
              <a:lnSpc>
                <a:spcPct val="115000"/>
              </a:lnSpc>
              <a:spcBef>
                <a:spcPts val="0"/>
              </a:spcBef>
              <a:spcAft>
                <a:spcPts val="0"/>
              </a:spcAft>
              <a:buSzPct val="100000"/>
              <a:buNone/>
            </a:pPr>
            <a:r>
              <a:rPr b="1" lang="fr"/>
              <a:t>88 variables</a:t>
            </a:r>
            <a:r>
              <a:rPr lang="fr"/>
              <a:t> ont été classifiées comme comportementales.</a:t>
            </a:r>
            <a:endParaRPr/>
          </a:p>
          <a:p>
            <a:pPr indent="0" lvl="0" marL="457200" rtl="0" algn="l">
              <a:lnSpc>
                <a:spcPct val="115000"/>
              </a:lnSpc>
              <a:spcBef>
                <a:spcPts val="0"/>
              </a:spcBef>
              <a:spcAft>
                <a:spcPts val="0"/>
              </a:spcAft>
              <a:buSzPct val="100000"/>
              <a:buNone/>
            </a:pPr>
            <a:r>
              <a:t/>
            </a:r>
            <a:endParaRPr/>
          </a:p>
          <a:p>
            <a:pPr indent="0" lvl="0" marL="457200" rtl="0" algn="l">
              <a:lnSpc>
                <a:spcPct val="115000"/>
              </a:lnSpc>
              <a:spcBef>
                <a:spcPts val="0"/>
              </a:spcBef>
              <a:spcAft>
                <a:spcPts val="0"/>
              </a:spcAft>
              <a:buSzPct val="100000"/>
              <a:buNone/>
            </a:pPr>
            <a:r>
              <a:rPr lang="fr"/>
              <a:t>Exemples : </a:t>
            </a:r>
            <a:endParaRPr/>
          </a:p>
          <a:p>
            <a:pPr indent="457200" lvl="0" marL="457200" rtl="0" algn="l">
              <a:lnSpc>
                <a:spcPct val="115000"/>
              </a:lnSpc>
              <a:spcBef>
                <a:spcPts val="0"/>
              </a:spcBef>
              <a:spcAft>
                <a:spcPts val="0"/>
              </a:spcAft>
              <a:buSzPct val="100000"/>
              <a:buNone/>
            </a:pPr>
            <a:r>
              <a:rPr lang="fr"/>
              <a:t>MONPOOL : nombre de mois d’utilisation de la piscine l’année dernière</a:t>
            </a:r>
            <a:endParaRPr/>
          </a:p>
          <a:p>
            <a:pPr indent="457200" lvl="0" marL="457200" rtl="0" algn="l">
              <a:lnSpc>
                <a:spcPct val="115000"/>
              </a:lnSpc>
              <a:spcBef>
                <a:spcPts val="0"/>
              </a:spcBef>
              <a:spcAft>
                <a:spcPts val="0"/>
              </a:spcAft>
              <a:buSzPct val="100000"/>
              <a:buNone/>
            </a:pPr>
            <a:r>
              <a:rPr lang="fr"/>
              <a:t>OVENUSE : fréquence d’utilisation du four par semaine</a:t>
            </a:r>
            <a:endParaRPr/>
          </a:p>
          <a:p>
            <a:pPr indent="0" lvl="0" marL="914400" rtl="0" algn="l">
              <a:lnSpc>
                <a:spcPct val="115000"/>
              </a:lnSpc>
              <a:spcBef>
                <a:spcPts val="0"/>
              </a:spcBef>
              <a:spcAft>
                <a:spcPts val="0"/>
              </a:spcAft>
              <a:buSzPct val="100000"/>
              <a:buNone/>
            </a:pPr>
            <a:r>
              <a:rPr lang="fr"/>
              <a:t>EVCHRGWKS : l’utilisateur charge son véhicule électrique sur son lieu de travail/d’étude</a:t>
            </a:r>
            <a:endParaRPr/>
          </a:p>
          <a:p>
            <a:pPr indent="0" lvl="0" marL="914400" rtl="0" algn="l">
              <a:lnSpc>
                <a:spcPct val="115000"/>
              </a:lnSpc>
              <a:spcBef>
                <a:spcPts val="0"/>
              </a:spcBef>
              <a:spcAft>
                <a:spcPts val="0"/>
              </a:spcAft>
              <a:buSzPct val="100000"/>
              <a:buNone/>
            </a:pPr>
            <a:r>
              <a:rPr lang="fr"/>
              <a:t>DWCYCLE : type de cycle d’utilisation principal du lave-vaisselle (cycle rapide, cycle lourd pour </a:t>
            </a:r>
            <a:r>
              <a:rPr lang="fr"/>
              <a:t>casserole</a:t>
            </a:r>
            <a:r>
              <a:rPr lang="fr"/>
              <a:t>, cycle à basse consommation d’énergie…)</a:t>
            </a:r>
            <a:endParaRPr/>
          </a:p>
          <a:p>
            <a:pPr indent="0" lvl="0" marL="457200" rtl="0" algn="l">
              <a:lnSpc>
                <a:spcPct val="115000"/>
              </a:lnSpc>
              <a:spcBef>
                <a:spcPts val="0"/>
              </a:spcBef>
              <a:spcAft>
                <a:spcPts val="0"/>
              </a:spcAft>
              <a:buSzPct val="100000"/>
              <a:buNone/>
            </a:pPr>
            <a:r>
              <a:t/>
            </a:r>
            <a:endParaRPr/>
          </a:p>
        </p:txBody>
      </p:sp>
      <p:sp>
        <p:nvSpPr>
          <p:cNvPr id="124" name="Google Shape;124;g2e810586e8c_0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2eb7818220b_0_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89" name="Google Shape;889;g2eb7818220b_0_3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16 clusters</a:t>
            </a:r>
            <a:endParaRPr/>
          </a:p>
        </p:txBody>
      </p:sp>
      <p:pic>
        <p:nvPicPr>
          <p:cNvPr id="890" name="Google Shape;890;g2eb7818220b_0_338"/>
          <p:cNvPicPr preferRelativeResize="0"/>
          <p:nvPr/>
        </p:nvPicPr>
        <p:blipFill>
          <a:blip r:embed="rId3">
            <a:alphaModFix/>
          </a:blip>
          <a:stretch>
            <a:fillRect/>
          </a:stretch>
        </p:blipFill>
        <p:spPr>
          <a:xfrm>
            <a:off x="3025187" y="1017725"/>
            <a:ext cx="3093625" cy="39883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g2eb7818220b_0_3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96" name="Google Shape;896;g2eb7818220b_0_3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897" name="Google Shape;897;g2eb7818220b_0_344"/>
          <p:cNvSpPr txBox="1"/>
          <p:nvPr/>
        </p:nvSpPr>
        <p:spPr>
          <a:xfrm>
            <a:off x="375450" y="4313550"/>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16</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898" name="Google Shape;898;g2eb7818220b_0_344"/>
          <p:cNvSpPr/>
          <p:nvPr/>
        </p:nvSpPr>
        <p:spPr>
          <a:xfrm>
            <a:off x="5349075" y="432015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899" name="Google Shape;899;g2eb7818220b_0_344"/>
          <p:cNvPicPr preferRelativeResize="0"/>
          <p:nvPr/>
        </p:nvPicPr>
        <p:blipFill>
          <a:blip r:embed="rId3">
            <a:alphaModFix/>
          </a:blip>
          <a:stretch>
            <a:fillRect/>
          </a:stretch>
        </p:blipFill>
        <p:spPr>
          <a:xfrm>
            <a:off x="3129925" y="901400"/>
            <a:ext cx="2884155" cy="334069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2eb7818220b_0_352"/>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05" name="Google Shape;905;g2eb7818220b_0_3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06" name="Google Shape;906;g2eb7818220b_0_352"/>
          <p:cNvPicPr preferRelativeResize="0"/>
          <p:nvPr/>
        </p:nvPicPr>
        <p:blipFill>
          <a:blip r:embed="rId3">
            <a:alphaModFix/>
          </a:blip>
          <a:stretch>
            <a:fillRect/>
          </a:stretch>
        </p:blipFill>
        <p:spPr>
          <a:xfrm>
            <a:off x="302750" y="577300"/>
            <a:ext cx="3737775" cy="2102125"/>
          </a:xfrm>
          <a:prstGeom prst="rect">
            <a:avLst/>
          </a:prstGeom>
          <a:noFill/>
          <a:ln>
            <a:noFill/>
          </a:ln>
        </p:spPr>
      </p:pic>
      <p:pic>
        <p:nvPicPr>
          <p:cNvPr id="907" name="Google Shape;907;g2eb7818220b_0_352"/>
          <p:cNvPicPr preferRelativeResize="0"/>
          <p:nvPr/>
        </p:nvPicPr>
        <p:blipFill>
          <a:blip r:embed="rId4">
            <a:alphaModFix/>
          </a:blip>
          <a:stretch>
            <a:fillRect/>
          </a:stretch>
        </p:blipFill>
        <p:spPr>
          <a:xfrm>
            <a:off x="4526712" y="577300"/>
            <a:ext cx="3735081" cy="2102125"/>
          </a:xfrm>
          <a:prstGeom prst="rect">
            <a:avLst/>
          </a:prstGeom>
          <a:noFill/>
          <a:ln>
            <a:noFill/>
          </a:ln>
        </p:spPr>
      </p:pic>
      <p:pic>
        <p:nvPicPr>
          <p:cNvPr id="908" name="Google Shape;908;g2eb7818220b_0_352"/>
          <p:cNvPicPr preferRelativeResize="0"/>
          <p:nvPr/>
        </p:nvPicPr>
        <p:blipFill>
          <a:blip r:embed="rId5">
            <a:alphaModFix/>
          </a:blip>
          <a:stretch>
            <a:fillRect/>
          </a:stretch>
        </p:blipFill>
        <p:spPr>
          <a:xfrm>
            <a:off x="164988" y="2733000"/>
            <a:ext cx="4013300" cy="2252164"/>
          </a:xfrm>
          <a:prstGeom prst="rect">
            <a:avLst/>
          </a:prstGeom>
          <a:noFill/>
          <a:ln>
            <a:noFill/>
          </a:ln>
        </p:spPr>
      </p:pic>
      <p:pic>
        <p:nvPicPr>
          <p:cNvPr id="909" name="Google Shape;909;g2eb7818220b_0_352"/>
          <p:cNvPicPr preferRelativeResize="0"/>
          <p:nvPr/>
        </p:nvPicPr>
        <p:blipFill>
          <a:blip r:embed="rId6">
            <a:alphaModFix/>
          </a:blip>
          <a:stretch>
            <a:fillRect/>
          </a:stretch>
        </p:blipFill>
        <p:spPr>
          <a:xfrm>
            <a:off x="4387600" y="2729738"/>
            <a:ext cx="4013300" cy="225870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2eb7818220b_0_361"/>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15" name="Google Shape;915;g2eb7818220b_0_3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16" name="Google Shape;916;g2eb7818220b_0_361"/>
          <p:cNvPicPr preferRelativeResize="0"/>
          <p:nvPr/>
        </p:nvPicPr>
        <p:blipFill>
          <a:blip r:embed="rId3">
            <a:alphaModFix/>
          </a:blip>
          <a:stretch>
            <a:fillRect/>
          </a:stretch>
        </p:blipFill>
        <p:spPr>
          <a:xfrm>
            <a:off x="399988" y="557225"/>
            <a:ext cx="3722354" cy="2120950"/>
          </a:xfrm>
          <a:prstGeom prst="rect">
            <a:avLst/>
          </a:prstGeom>
          <a:noFill/>
          <a:ln>
            <a:noFill/>
          </a:ln>
        </p:spPr>
      </p:pic>
      <p:pic>
        <p:nvPicPr>
          <p:cNvPr id="917" name="Google Shape;917;g2eb7818220b_0_361"/>
          <p:cNvPicPr preferRelativeResize="0"/>
          <p:nvPr/>
        </p:nvPicPr>
        <p:blipFill>
          <a:blip r:embed="rId4">
            <a:alphaModFix/>
          </a:blip>
          <a:stretch>
            <a:fillRect/>
          </a:stretch>
        </p:blipFill>
        <p:spPr>
          <a:xfrm>
            <a:off x="4572001" y="514588"/>
            <a:ext cx="3898925" cy="2206229"/>
          </a:xfrm>
          <a:prstGeom prst="rect">
            <a:avLst/>
          </a:prstGeom>
          <a:noFill/>
          <a:ln>
            <a:noFill/>
          </a:ln>
        </p:spPr>
      </p:pic>
      <p:pic>
        <p:nvPicPr>
          <p:cNvPr id="918" name="Google Shape;918;g2eb7818220b_0_361"/>
          <p:cNvPicPr preferRelativeResize="0"/>
          <p:nvPr/>
        </p:nvPicPr>
        <p:blipFill>
          <a:blip r:embed="rId5">
            <a:alphaModFix/>
          </a:blip>
          <a:stretch>
            <a:fillRect/>
          </a:stretch>
        </p:blipFill>
        <p:spPr>
          <a:xfrm>
            <a:off x="293300" y="2753750"/>
            <a:ext cx="3935760" cy="2210675"/>
          </a:xfrm>
          <a:prstGeom prst="rect">
            <a:avLst/>
          </a:prstGeom>
          <a:noFill/>
          <a:ln>
            <a:noFill/>
          </a:ln>
        </p:spPr>
      </p:pic>
      <p:pic>
        <p:nvPicPr>
          <p:cNvPr id="919" name="Google Shape;919;g2eb7818220b_0_361"/>
          <p:cNvPicPr preferRelativeResize="0"/>
          <p:nvPr/>
        </p:nvPicPr>
        <p:blipFill>
          <a:blip r:embed="rId6">
            <a:alphaModFix/>
          </a:blip>
          <a:stretch>
            <a:fillRect/>
          </a:stretch>
        </p:blipFill>
        <p:spPr>
          <a:xfrm>
            <a:off x="4553587" y="2753363"/>
            <a:ext cx="3935751" cy="221144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2eb7818220b_0_370"/>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25" name="Google Shape;925;g2eb7818220b_0_3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26" name="Google Shape;926;g2eb7818220b_0_370"/>
          <p:cNvPicPr preferRelativeResize="0"/>
          <p:nvPr/>
        </p:nvPicPr>
        <p:blipFill>
          <a:blip r:embed="rId3">
            <a:alphaModFix/>
          </a:blip>
          <a:stretch>
            <a:fillRect/>
          </a:stretch>
        </p:blipFill>
        <p:spPr>
          <a:xfrm>
            <a:off x="417525" y="572363"/>
            <a:ext cx="3687276" cy="2090675"/>
          </a:xfrm>
          <a:prstGeom prst="rect">
            <a:avLst/>
          </a:prstGeom>
          <a:noFill/>
          <a:ln>
            <a:noFill/>
          </a:ln>
        </p:spPr>
      </p:pic>
      <p:pic>
        <p:nvPicPr>
          <p:cNvPr id="927" name="Google Shape;927;g2eb7818220b_0_370"/>
          <p:cNvPicPr preferRelativeResize="0"/>
          <p:nvPr/>
        </p:nvPicPr>
        <p:blipFill>
          <a:blip r:embed="rId4">
            <a:alphaModFix/>
          </a:blip>
          <a:stretch>
            <a:fillRect/>
          </a:stretch>
        </p:blipFill>
        <p:spPr>
          <a:xfrm>
            <a:off x="4677825" y="577638"/>
            <a:ext cx="3687275" cy="2080148"/>
          </a:xfrm>
          <a:prstGeom prst="rect">
            <a:avLst/>
          </a:prstGeom>
          <a:noFill/>
          <a:ln>
            <a:noFill/>
          </a:ln>
        </p:spPr>
      </p:pic>
      <p:pic>
        <p:nvPicPr>
          <p:cNvPr id="928" name="Google Shape;928;g2eb7818220b_0_370"/>
          <p:cNvPicPr preferRelativeResize="0"/>
          <p:nvPr/>
        </p:nvPicPr>
        <p:blipFill>
          <a:blip r:embed="rId5">
            <a:alphaModFix/>
          </a:blip>
          <a:stretch>
            <a:fillRect/>
          </a:stretch>
        </p:blipFill>
        <p:spPr>
          <a:xfrm>
            <a:off x="289150" y="2749225"/>
            <a:ext cx="3944019" cy="2219700"/>
          </a:xfrm>
          <a:prstGeom prst="rect">
            <a:avLst/>
          </a:prstGeom>
          <a:noFill/>
          <a:ln>
            <a:noFill/>
          </a:ln>
        </p:spPr>
      </p:pic>
      <p:pic>
        <p:nvPicPr>
          <p:cNvPr id="929" name="Google Shape;929;g2eb7818220b_0_370"/>
          <p:cNvPicPr preferRelativeResize="0"/>
          <p:nvPr/>
        </p:nvPicPr>
        <p:blipFill>
          <a:blip r:embed="rId6">
            <a:alphaModFix/>
          </a:blip>
          <a:stretch>
            <a:fillRect/>
          </a:stretch>
        </p:blipFill>
        <p:spPr>
          <a:xfrm>
            <a:off x="4573638" y="2749225"/>
            <a:ext cx="3895651" cy="22197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g2eb7818220b_0_379"/>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935" name="Google Shape;935;g2eb7818220b_0_3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36" name="Google Shape;936;g2eb7818220b_0_379"/>
          <p:cNvPicPr preferRelativeResize="0"/>
          <p:nvPr/>
        </p:nvPicPr>
        <p:blipFill>
          <a:blip r:embed="rId3">
            <a:alphaModFix/>
          </a:blip>
          <a:stretch>
            <a:fillRect/>
          </a:stretch>
        </p:blipFill>
        <p:spPr>
          <a:xfrm>
            <a:off x="393150" y="572700"/>
            <a:ext cx="3736037" cy="2120950"/>
          </a:xfrm>
          <a:prstGeom prst="rect">
            <a:avLst/>
          </a:prstGeom>
          <a:noFill/>
          <a:ln>
            <a:noFill/>
          </a:ln>
        </p:spPr>
      </p:pic>
      <p:pic>
        <p:nvPicPr>
          <p:cNvPr id="937" name="Google Shape;937;g2eb7818220b_0_379"/>
          <p:cNvPicPr preferRelativeResize="0"/>
          <p:nvPr/>
        </p:nvPicPr>
        <p:blipFill>
          <a:blip r:embed="rId4">
            <a:alphaModFix/>
          </a:blip>
          <a:stretch>
            <a:fillRect/>
          </a:stretch>
        </p:blipFill>
        <p:spPr>
          <a:xfrm>
            <a:off x="4572000" y="552375"/>
            <a:ext cx="3778125" cy="2161590"/>
          </a:xfrm>
          <a:prstGeom prst="rect">
            <a:avLst/>
          </a:prstGeom>
          <a:noFill/>
          <a:ln>
            <a:noFill/>
          </a:ln>
        </p:spPr>
      </p:pic>
      <p:pic>
        <p:nvPicPr>
          <p:cNvPr id="938" name="Google Shape;938;g2eb7818220b_0_379"/>
          <p:cNvPicPr preferRelativeResize="0"/>
          <p:nvPr/>
        </p:nvPicPr>
        <p:blipFill>
          <a:blip r:embed="rId5">
            <a:alphaModFix/>
          </a:blip>
          <a:stretch>
            <a:fillRect/>
          </a:stretch>
        </p:blipFill>
        <p:spPr>
          <a:xfrm>
            <a:off x="372100" y="2782725"/>
            <a:ext cx="3778125" cy="2152728"/>
          </a:xfrm>
          <a:prstGeom prst="rect">
            <a:avLst/>
          </a:prstGeom>
          <a:noFill/>
          <a:ln>
            <a:noFill/>
          </a:ln>
        </p:spPr>
      </p:pic>
      <p:pic>
        <p:nvPicPr>
          <p:cNvPr id="939" name="Google Shape;939;g2eb7818220b_0_379"/>
          <p:cNvPicPr preferRelativeResize="0"/>
          <p:nvPr/>
        </p:nvPicPr>
        <p:blipFill>
          <a:blip r:embed="rId6">
            <a:alphaModFix/>
          </a:blip>
          <a:stretch>
            <a:fillRect/>
          </a:stretch>
        </p:blipFill>
        <p:spPr>
          <a:xfrm>
            <a:off x="4547663" y="2778288"/>
            <a:ext cx="3826807" cy="21616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2ec2d5219ed_0_5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a:t>
            </a:r>
            <a:endParaRPr/>
          </a:p>
        </p:txBody>
      </p:sp>
      <p:sp>
        <p:nvSpPr>
          <p:cNvPr id="945" name="Google Shape;945;g2ec2d5219ed_0_509"/>
          <p:cNvSpPr txBox="1"/>
          <p:nvPr>
            <p:ph idx="1" type="body"/>
          </p:nvPr>
        </p:nvSpPr>
        <p:spPr>
          <a:xfrm>
            <a:off x="311700" y="1017725"/>
            <a:ext cx="8520600" cy="3963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fr"/>
              <a:t>La piscine est le facteur de consommation de consommation d’énergie le plus important </a:t>
            </a:r>
            <a:endParaRPr/>
          </a:p>
          <a:p>
            <a:pPr indent="-317500" lvl="1" marL="914400" rtl="0" algn="l">
              <a:spcBef>
                <a:spcPts val="0"/>
              </a:spcBef>
              <a:spcAft>
                <a:spcPts val="0"/>
              </a:spcAft>
              <a:buSzPts val="1400"/>
              <a:buChar char="○"/>
            </a:pPr>
            <a:r>
              <a:rPr lang="fr"/>
              <a:t>Voir les clusters 9 et 3</a:t>
            </a:r>
            <a:endParaRPr/>
          </a:p>
          <a:p>
            <a:pPr indent="-342900" lvl="0" marL="457200" rtl="0" algn="l">
              <a:spcBef>
                <a:spcPts val="0"/>
              </a:spcBef>
              <a:spcAft>
                <a:spcPts val="0"/>
              </a:spcAft>
              <a:buSzPts val="1800"/>
              <a:buChar char="●"/>
            </a:pPr>
            <a:r>
              <a:rPr lang="fr"/>
              <a:t>L’électroménager est un facteur de consommation de consommation d’énergie plus important que les lumières </a:t>
            </a:r>
            <a:endParaRPr/>
          </a:p>
          <a:p>
            <a:pPr indent="-317500" lvl="1" marL="914400" rtl="0" algn="l">
              <a:spcBef>
                <a:spcPts val="0"/>
              </a:spcBef>
              <a:spcAft>
                <a:spcPts val="0"/>
              </a:spcAft>
              <a:buSzPts val="1400"/>
              <a:buChar char="○"/>
            </a:pPr>
            <a:r>
              <a:rPr lang="fr"/>
              <a:t>Voir les clusters 6 et 12</a:t>
            </a:r>
            <a:endParaRPr/>
          </a:p>
          <a:p>
            <a:pPr indent="-342900" lvl="0" marL="457200" rtl="0" algn="l">
              <a:spcBef>
                <a:spcPts val="0"/>
              </a:spcBef>
              <a:spcAft>
                <a:spcPts val="0"/>
              </a:spcAft>
              <a:buSzPts val="1800"/>
              <a:buChar char="●"/>
            </a:pPr>
            <a:r>
              <a:rPr lang="fr"/>
              <a:t>Le jacuzzi est un facteur de consommation de consommation d’énergie plus important que les lumières </a:t>
            </a:r>
            <a:endParaRPr/>
          </a:p>
          <a:p>
            <a:pPr indent="-317500" lvl="1" marL="914400" rtl="0" algn="l">
              <a:spcBef>
                <a:spcPts val="0"/>
              </a:spcBef>
              <a:spcAft>
                <a:spcPts val="0"/>
              </a:spcAft>
              <a:buSzPts val="1400"/>
              <a:buChar char="○"/>
            </a:pPr>
            <a:r>
              <a:rPr lang="fr"/>
              <a:t>Voir les clusters 3, 15 et 4</a:t>
            </a:r>
            <a:endParaRPr/>
          </a:p>
          <a:p>
            <a:pPr indent="-342900" lvl="0" marL="457200" rtl="0" algn="l">
              <a:spcBef>
                <a:spcPts val="0"/>
              </a:spcBef>
              <a:spcAft>
                <a:spcPts val="0"/>
              </a:spcAft>
              <a:buSzPts val="1800"/>
              <a:buChar char="●"/>
            </a:pPr>
            <a:r>
              <a:rPr lang="fr"/>
              <a:t>L’utilisation des télévisions a un impact très faible sur la consommation</a:t>
            </a:r>
            <a:endParaRPr/>
          </a:p>
          <a:p>
            <a:pPr indent="-317500" lvl="1" marL="914400" rtl="0" algn="l">
              <a:spcBef>
                <a:spcPts val="0"/>
              </a:spcBef>
              <a:spcAft>
                <a:spcPts val="0"/>
              </a:spcAft>
              <a:buSzPts val="1400"/>
              <a:buChar char="○"/>
            </a:pPr>
            <a:r>
              <a:rPr lang="fr"/>
              <a:t>Voir les clusters 8 et 10</a:t>
            </a:r>
            <a:endParaRPr/>
          </a:p>
          <a:p>
            <a:pPr indent="-342900" lvl="0" marL="457200" rtl="0" algn="l">
              <a:spcBef>
                <a:spcPts val="0"/>
              </a:spcBef>
              <a:spcAft>
                <a:spcPts val="0"/>
              </a:spcAft>
              <a:buSzPts val="1800"/>
              <a:buChar char="●"/>
            </a:pPr>
            <a:r>
              <a:rPr lang="fr"/>
              <a:t>L’électroménager est un facteur de consommation de consommation d’énergie plus important que le jacuzzi</a:t>
            </a:r>
            <a:endParaRPr/>
          </a:p>
          <a:p>
            <a:pPr indent="-317500" lvl="1" marL="914400" rtl="0" algn="l">
              <a:spcBef>
                <a:spcPts val="0"/>
              </a:spcBef>
              <a:spcAft>
                <a:spcPts val="0"/>
              </a:spcAft>
              <a:buSzPts val="1400"/>
              <a:buChar char="○"/>
            </a:pPr>
            <a:r>
              <a:rPr lang="fr"/>
              <a:t>Voir les clusters 6 et 3</a:t>
            </a:r>
            <a:endParaRPr/>
          </a:p>
        </p:txBody>
      </p:sp>
      <p:sp>
        <p:nvSpPr>
          <p:cNvPr id="946" name="Google Shape;946;g2ec2d5219ed_0_5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g2eb7818220b_0_4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Conclusion</a:t>
            </a:r>
            <a:endParaRPr/>
          </a:p>
        </p:txBody>
      </p:sp>
      <p:sp>
        <p:nvSpPr>
          <p:cNvPr id="952" name="Google Shape;952;g2eb7818220b_0_4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953" name="Google Shape;953;g2eb7818220b_0_423"/>
          <p:cNvPicPr preferRelativeResize="0"/>
          <p:nvPr/>
        </p:nvPicPr>
        <p:blipFill>
          <a:blip r:embed="rId3">
            <a:alphaModFix/>
          </a:blip>
          <a:stretch>
            <a:fillRect/>
          </a:stretch>
        </p:blipFill>
        <p:spPr>
          <a:xfrm>
            <a:off x="1401438" y="1345463"/>
            <a:ext cx="6341125" cy="24525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g2ebb6df2ff5_0_1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fr"/>
              <a:t>(ici on refait une sélection de features parmi les variables comportementales de la slide 59)</a:t>
            </a:r>
            <a:endParaRPr/>
          </a:p>
        </p:txBody>
      </p:sp>
      <p:sp>
        <p:nvSpPr>
          <p:cNvPr id="959" name="Google Shape;959;g2ebb6df2ff5_0_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1 : Corrélation sur toutes les données</a:t>
            </a:r>
            <a:endParaRPr/>
          </a:p>
        </p:txBody>
      </p:sp>
      <p:sp>
        <p:nvSpPr>
          <p:cNvPr id="965" name="Google Shape;96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966" name="Google Shape;966;p19"/>
          <p:cNvPicPr preferRelativeResize="0"/>
          <p:nvPr/>
        </p:nvPicPr>
        <p:blipFill>
          <a:blip r:embed="rId3">
            <a:alphaModFix/>
          </a:blip>
          <a:stretch>
            <a:fillRect/>
          </a:stretch>
        </p:blipFill>
        <p:spPr>
          <a:xfrm>
            <a:off x="2637225" y="1017725"/>
            <a:ext cx="3869550" cy="3692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e810586e8c_0_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Encodage des données catégorielles</a:t>
            </a:r>
            <a:endParaRPr/>
          </a:p>
        </p:txBody>
      </p:sp>
      <p:sp>
        <p:nvSpPr>
          <p:cNvPr id="130" name="Google Shape;130;g2e810586e8c_0_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Les algorithmes de machine learning nécessitent des données numériques. Les données catégorielles doivent donc être transformées en format numérique pour être utilisées dans les modèles.</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L’encodeur utilisé est OneHotEncoder qui crée une nouvelle colonne pour chaque catégorie avec des valeurs binaires (0 ou 1). Le dataset s’agrandit de 144 colonnes.</a:t>
            </a:r>
            <a:endParaRPr/>
          </a:p>
        </p:txBody>
      </p:sp>
      <p:sp>
        <p:nvSpPr>
          <p:cNvPr id="131" name="Google Shape;131;g2e810586e8c_0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2" name="Google Shape;132;g2e810586e8c_0_46"/>
          <p:cNvPicPr preferRelativeResize="0"/>
          <p:nvPr/>
        </p:nvPicPr>
        <p:blipFill rotWithShape="1">
          <a:blip r:embed="rId3">
            <a:alphaModFix/>
          </a:blip>
          <a:srcRect b="0" l="0" r="0" t="0"/>
          <a:stretch/>
        </p:blipFill>
        <p:spPr>
          <a:xfrm>
            <a:off x="358238" y="3169113"/>
            <a:ext cx="962025" cy="1752600"/>
          </a:xfrm>
          <a:prstGeom prst="rect">
            <a:avLst/>
          </a:prstGeom>
          <a:noFill/>
          <a:ln>
            <a:noFill/>
          </a:ln>
        </p:spPr>
      </p:pic>
      <p:pic>
        <p:nvPicPr>
          <p:cNvPr id="133" name="Google Shape;133;g2e810586e8c_0_46"/>
          <p:cNvPicPr preferRelativeResize="0"/>
          <p:nvPr/>
        </p:nvPicPr>
        <p:blipFill rotWithShape="1">
          <a:blip r:embed="rId4">
            <a:alphaModFix/>
          </a:blip>
          <a:srcRect b="0" l="0" r="0" t="0"/>
          <a:stretch/>
        </p:blipFill>
        <p:spPr>
          <a:xfrm>
            <a:off x="3106538" y="3164363"/>
            <a:ext cx="5686425" cy="1762125"/>
          </a:xfrm>
          <a:prstGeom prst="rect">
            <a:avLst/>
          </a:prstGeom>
          <a:noFill/>
          <a:ln>
            <a:noFill/>
          </a:ln>
        </p:spPr>
      </p:pic>
      <p:sp>
        <p:nvSpPr>
          <p:cNvPr id="134" name="Google Shape;134;g2e810586e8c_0_46"/>
          <p:cNvSpPr/>
          <p:nvPr/>
        </p:nvSpPr>
        <p:spPr>
          <a:xfrm>
            <a:off x="1732363" y="3963800"/>
            <a:ext cx="962100" cy="29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35" name="Google Shape;135;g2e810586e8c_0_46"/>
          <p:cNvSpPr txBox="1"/>
          <p:nvPr/>
        </p:nvSpPr>
        <p:spPr>
          <a:xfrm>
            <a:off x="132350" y="122825"/>
            <a:ext cx="2974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Dire le nb de variables categorielles</a:t>
            </a:r>
            <a:endParaRPr sz="1800">
              <a:solidFill>
                <a:srgbClr val="FF0000"/>
              </a:solidFill>
              <a:latin typeface="Proxima Nova"/>
              <a:ea typeface="Proxima Nova"/>
              <a:cs typeface="Proxima Nova"/>
              <a:sym typeface="Proxima Nova"/>
            </a:endParaRPr>
          </a:p>
        </p:txBody>
      </p:sp>
      <p:sp>
        <p:nvSpPr>
          <p:cNvPr id="136" name="Google Shape;136;g2e810586e8c_0_46"/>
          <p:cNvSpPr txBox="1"/>
          <p:nvPr/>
        </p:nvSpPr>
        <p:spPr>
          <a:xfrm>
            <a:off x="5433700" y="1988925"/>
            <a:ext cx="2933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Proxima Nova"/>
                <a:ea typeface="Proxima Nova"/>
                <a:cs typeface="Proxima Nova"/>
                <a:sym typeface="Proxima Nova"/>
              </a:rPr>
              <a:t> Il y a 420 variables.</a:t>
            </a:r>
            <a:endParaRPr b="1" sz="1800">
              <a:solidFill>
                <a:schemeClr val="dk2"/>
              </a:solidFill>
              <a:latin typeface="Proxima Nova"/>
              <a:ea typeface="Proxima Nova"/>
              <a:cs typeface="Proxima Nova"/>
              <a:sym typeface="Proxima Nova"/>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g2e9dc6b246e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1 : Résultats</a:t>
            </a:r>
            <a:endParaRPr/>
          </a:p>
        </p:txBody>
      </p:sp>
      <p:sp>
        <p:nvSpPr>
          <p:cNvPr id="972" name="Google Shape;972;g2e9dc6b246e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973" name="Google Shape;973;g2e9dc6b246e_0_77"/>
          <p:cNvPicPr preferRelativeResize="0"/>
          <p:nvPr/>
        </p:nvPicPr>
        <p:blipFill>
          <a:blip r:embed="rId3">
            <a:alphaModFix/>
          </a:blip>
          <a:stretch>
            <a:fillRect/>
          </a:stretch>
        </p:blipFill>
        <p:spPr>
          <a:xfrm>
            <a:off x="1975275" y="1443888"/>
            <a:ext cx="5193425" cy="22557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Corrélation sur les données catégorisées</a:t>
            </a:r>
            <a:endParaRPr/>
          </a:p>
        </p:txBody>
      </p:sp>
      <p:sp>
        <p:nvSpPr>
          <p:cNvPr id="979" name="Google Shape;9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980" name="Google Shape;980;p20"/>
          <p:cNvPicPr preferRelativeResize="0"/>
          <p:nvPr/>
        </p:nvPicPr>
        <p:blipFill>
          <a:blip r:embed="rId3">
            <a:alphaModFix/>
          </a:blip>
          <a:stretch>
            <a:fillRect/>
          </a:stretch>
        </p:blipFill>
        <p:spPr>
          <a:xfrm>
            <a:off x="3091463" y="1017725"/>
            <a:ext cx="2961068" cy="382097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g2e9dc6b246e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Résultats</a:t>
            </a:r>
            <a:endParaRPr/>
          </a:p>
        </p:txBody>
      </p:sp>
      <p:sp>
        <p:nvSpPr>
          <p:cNvPr id="986" name="Google Shape;986;g2e9dc6b246e_0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987" name="Google Shape;987;g2e9dc6b246e_0_85"/>
          <p:cNvPicPr preferRelativeResize="0"/>
          <p:nvPr/>
        </p:nvPicPr>
        <p:blipFill>
          <a:blip r:embed="rId3">
            <a:alphaModFix/>
          </a:blip>
          <a:stretch>
            <a:fillRect/>
          </a:stretch>
        </p:blipFill>
        <p:spPr>
          <a:xfrm>
            <a:off x="2690813" y="1140600"/>
            <a:ext cx="3762375" cy="33813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g2e7c876f138_0_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fr"/>
              <a:t>Calcul du gain d’information pour chaque variable avec les variables targets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Classement des variables par ordre décroissant de leur gain d'information </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Visualisation graphique de la somme cumulée des gains d'information</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Recherche d’un point de coude, où le gain d'information cesse de diminuer de manière significative.</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Déterminer et sélectionner le nombre optimal de variables à conserver en fonction de l'analyse du coude.</a:t>
            </a:r>
            <a:endParaRPr/>
          </a:p>
        </p:txBody>
      </p:sp>
      <p:sp>
        <p:nvSpPr>
          <p:cNvPr id="993" name="Google Shape;993;g2e7c876f138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994" name="Google Shape;994;g2e7c876f138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3 : Gain d’information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g2e9dc6b246e_0_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3 : Résultats</a:t>
            </a:r>
            <a:endParaRPr/>
          </a:p>
        </p:txBody>
      </p:sp>
      <p:sp>
        <p:nvSpPr>
          <p:cNvPr id="1000" name="Google Shape;1000;g2e9dc6b246e_0_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01" name="Google Shape;1001;g2e9dc6b246e_0_71"/>
          <p:cNvPicPr preferRelativeResize="0"/>
          <p:nvPr/>
        </p:nvPicPr>
        <p:blipFill>
          <a:blip r:embed="rId3">
            <a:alphaModFix/>
          </a:blip>
          <a:stretch>
            <a:fillRect/>
          </a:stretch>
        </p:blipFill>
        <p:spPr>
          <a:xfrm>
            <a:off x="1749500" y="1170125"/>
            <a:ext cx="5645010" cy="34931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2e9dc6b246e_0_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4 : Gain d’information par catégorie</a:t>
            </a:r>
            <a:endParaRPr/>
          </a:p>
        </p:txBody>
      </p:sp>
      <p:sp>
        <p:nvSpPr>
          <p:cNvPr id="1007" name="Google Shape;1007;g2e9dc6b246e_0_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08" name="Google Shape;1008;g2e9dc6b246e_0_94"/>
          <p:cNvPicPr preferRelativeResize="0"/>
          <p:nvPr/>
        </p:nvPicPr>
        <p:blipFill>
          <a:blip r:embed="rId3">
            <a:alphaModFix/>
          </a:blip>
          <a:stretch>
            <a:fillRect/>
          </a:stretch>
        </p:blipFill>
        <p:spPr>
          <a:xfrm>
            <a:off x="2194250" y="1017725"/>
            <a:ext cx="4755494" cy="38209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 sur les variables comportementales</a:t>
            </a:r>
            <a:endParaRPr/>
          </a:p>
          <a:p>
            <a:pPr indent="0" lvl="0" marL="0" rtl="0" algn="l">
              <a:lnSpc>
                <a:spcPct val="100000"/>
              </a:lnSpc>
              <a:spcBef>
                <a:spcPts val="0"/>
              </a:spcBef>
              <a:spcAft>
                <a:spcPts val="0"/>
              </a:spcAft>
              <a:buSzPct val="111111"/>
              <a:buNone/>
            </a:pPr>
            <a:r>
              <a:t/>
            </a:r>
            <a:endParaRPr/>
          </a:p>
        </p:txBody>
      </p:sp>
      <p:sp>
        <p:nvSpPr>
          <p:cNvPr id="1014" name="Google Shape;101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1015" name="Google Shape;1015;p22"/>
          <p:cNvPicPr preferRelativeResize="0"/>
          <p:nvPr/>
        </p:nvPicPr>
        <p:blipFill>
          <a:blip r:embed="rId3">
            <a:alphaModFix/>
          </a:blip>
          <a:stretch>
            <a:fillRect/>
          </a:stretch>
        </p:blipFill>
        <p:spPr>
          <a:xfrm>
            <a:off x="489463" y="1796275"/>
            <a:ext cx="8165075" cy="2088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2ec29b8633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a:p>
            <a:pPr indent="0" lvl="0" marL="0" rtl="0" algn="l">
              <a:lnSpc>
                <a:spcPct val="100000"/>
              </a:lnSpc>
              <a:spcBef>
                <a:spcPts val="0"/>
              </a:spcBef>
              <a:spcAft>
                <a:spcPts val="0"/>
              </a:spcAft>
              <a:buSzPct val="111111"/>
              <a:buNone/>
            </a:pPr>
            <a:r>
              <a:t/>
            </a:r>
            <a:endParaRPr/>
          </a:p>
        </p:txBody>
      </p:sp>
      <p:sp>
        <p:nvSpPr>
          <p:cNvPr id="1021" name="Google Shape;1021;g2ec29b86338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022" name="Google Shape;1022;g2ec29b86338_0_0"/>
          <p:cNvSpPr txBox="1"/>
          <p:nvPr/>
        </p:nvSpPr>
        <p:spPr>
          <a:xfrm>
            <a:off x="7431625" y="374210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5</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1023" name="Google Shape;1023;g2ec29b86338_0_0"/>
          <p:cNvPicPr preferRelativeResize="0"/>
          <p:nvPr/>
        </p:nvPicPr>
        <p:blipFill>
          <a:blip r:embed="rId3">
            <a:alphaModFix/>
          </a:blip>
          <a:stretch>
            <a:fillRect/>
          </a:stretch>
        </p:blipFill>
        <p:spPr>
          <a:xfrm>
            <a:off x="2006250" y="1017725"/>
            <a:ext cx="5131510" cy="3820975"/>
          </a:xfrm>
          <a:prstGeom prst="rect">
            <a:avLst/>
          </a:prstGeom>
          <a:noFill/>
          <a:ln>
            <a:noFill/>
          </a:ln>
        </p:spPr>
      </p:pic>
      <p:sp>
        <p:nvSpPr>
          <p:cNvPr id="1024" name="Google Shape;1024;g2ec29b86338_0_0"/>
          <p:cNvSpPr/>
          <p:nvPr/>
        </p:nvSpPr>
        <p:spPr>
          <a:xfrm>
            <a:off x="3863900" y="34322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2ec29b86338_0_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1030" name="Google Shape;1030;g2ec29b86338_0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031" name="Google Shape;1031;g2ec29b86338_0_7"/>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4</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1032" name="Google Shape;1032;g2ec29b86338_0_7"/>
          <p:cNvPicPr preferRelativeResize="0"/>
          <p:nvPr/>
        </p:nvPicPr>
        <p:blipFill>
          <a:blip r:embed="rId3">
            <a:alphaModFix/>
          </a:blip>
          <a:stretch>
            <a:fillRect/>
          </a:stretch>
        </p:blipFill>
        <p:spPr>
          <a:xfrm>
            <a:off x="2085813" y="1017725"/>
            <a:ext cx="4972385" cy="3820975"/>
          </a:xfrm>
          <a:prstGeom prst="rect">
            <a:avLst/>
          </a:prstGeom>
          <a:noFill/>
          <a:ln>
            <a:noFill/>
          </a:ln>
        </p:spPr>
      </p:pic>
      <p:sp>
        <p:nvSpPr>
          <p:cNvPr id="1033" name="Google Shape;1033;g2ec29b86338_0_7"/>
          <p:cNvSpPr/>
          <p:nvPr/>
        </p:nvSpPr>
        <p:spPr>
          <a:xfrm>
            <a:off x="3636475" y="13153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g2ec29b86338_0_15"/>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Davies-Bouldin</a:t>
            </a:r>
            <a:endParaRPr/>
          </a:p>
          <a:p>
            <a:pPr indent="0" lvl="0" marL="0" rtl="0" algn="l">
              <a:lnSpc>
                <a:spcPct val="100000"/>
              </a:lnSpc>
              <a:spcBef>
                <a:spcPts val="0"/>
              </a:spcBef>
              <a:spcAft>
                <a:spcPts val="0"/>
              </a:spcAft>
              <a:buSzPct val="111111"/>
              <a:buNone/>
            </a:pPr>
            <a:r>
              <a:t/>
            </a:r>
            <a:endParaRPr/>
          </a:p>
        </p:txBody>
      </p:sp>
      <p:sp>
        <p:nvSpPr>
          <p:cNvPr id="1039" name="Google Shape;1039;g2ec29b86338_0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040" name="Google Shape;1040;g2ec29b86338_0_15"/>
          <p:cNvSpPr txBox="1"/>
          <p:nvPr/>
        </p:nvSpPr>
        <p:spPr>
          <a:xfrm>
            <a:off x="7333200" y="3723850"/>
            <a:ext cx="1688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8</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1041" name="Google Shape;1041;g2ec29b86338_0_15"/>
          <p:cNvPicPr preferRelativeResize="0"/>
          <p:nvPr/>
        </p:nvPicPr>
        <p:blipFill>
          <a:blip r:embed="rId3">
            <a:alphaModFix/>
          </a:blip>
          <a:stretch>
            <a:fillRect/>
          </a:stretch>
        </p:blipFill>
        <p:spPr>
          <a:xfrm>
            <a:off x="2108925" y="1089050"/>
            <a:ext cx="4926147" cy="3784100"/>
          </a:xfrm>
          <a:prstGeom prst="rect">
            <a:avLst/>
          </a:prstGeom>
          <a:noFill/>
          <a:ln>
            <a:noFill/>
          </a:ln>
        </p:spPr>
      </p:pic>
      <p:sp>
        <p:nvSpPr>
          <p:cNvPr id="1042" name="Google Shape;1042;g2ec29b86338_0_15"/>
          <p:cNvSpPr/>
          <p:nvPr/>
        </p:nvSpPr>
        <p:spPr>
          <a:xfrm>
            <a:off x="3998025" y="40795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e810586e8c_0_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Variables target</a:t>
            </a:r>
            <a:endParaRPr/>
          </a:p>
        </p:txBody>
      </p:sp>
      <p:sp>
        <p:nvSpPr>
          <p:cNvPr id="142" name="Google Shape;142;g2e810586e8c_0_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sz="1400"/>
              <a:t>Au début de notre étude, nous avions identifié 3 variables cibles : </a:t>
            </a:r>
            <a:endParaRPr sz="1400"/>
          </a:p>
          <a:p>
            <a:pPr indent="-317500" lvl="0" marL="457200" rtl="0" algn="l">
              <a:lnSpc>
                <a:spcPct val="115000"/>
              </a:lnSpc>
              <a:spcBef>
                <a:spcPts val="0"/>
              </a:spcBef>
              <a:spcAft>
                <a:spcPts val="0"/>
              </a:spcAft>
              <a:buSzPts val="1400"/>
              <a:buChar char="●"/>
            </a:pPr>
            <a:r>
              <a:rPr lang="fr" sz="1400"/>
              <a:t>KWH : quantité totale d’électricité utilisé en kilowatt-heure</a:t>
            </a:r>
            <a:endParaRPr sz="1400"/>
          </a:p>
          <a:p>
            <a:pPr indent="-317500" lvl="0" marL="457200" rtl="0" algn="l">
              <a:lnSpc>
                <a:spcPct val="115000"/>
              </a:lnSpc>
              <a:spcBef>
                <a:spcPts val="0"/>
              </a:spcBef>
              <a:spcAft>
                <a:spcPts val="0"/>
              </a:spcAft>
              <a:buSzPts val="1400"/>
              <a:buChar char="●"/>
            </a:pPr>
            <a:r>
              <a:rPr lang="fr" sz="1400"/>
              <a:t>BTUEL : quantité totale d’électricité utilisé en BTU (British Thermal Unit)</a:t>
            </a:r>
            <a:endParaRPr sz="1400"/>
          </a:p>
          <a:p>
            <a:pPr indent="-317500" lvl="0" marL="457200" rtl="0" algn="l">
              <a:lnSpc>
                <a:spcPct val="115000"/>
              </a:lnSpc>
              <a:spcBef>
                <a:spcPts val="0"/>
              </a:spcBef>
              <a:spcAft>
                <a:spcPts val="0"/>
              </a:spcAft>
              <a:buSzPts val="1400"/>
              <a:buChar char="●"/>
            </a:pPr>
            <a:r>
              <a:rPr lang="fr" sz="1400"/>
              <a:t>DOLLAREL : coût total de l’électricité consommé en dollar</a:t>
            </a:r>
            <a:endParaRPr sz="1400"/>
          </a:p>
          <a:p>
            <a:pPr indent="0" lvl="0" marL="0" rtl="0" algn="l">
              <a:lnSpc>
                <a:spcPct val="115000"/>
              </a:lnSpc>
              <a:spcBef>
                <a:spcPts val="0"/>
              </a:spcBef>
              <a:spcAft>
                <a:spcPts val="0"/>
              </a:spcAft>
              <a:buSzPts val="1800"/>
              <a:buNone/>
            </a:pPr>
            <a:r>
              <a:rPr lang="fr" sz="1400"/>
              <a:t>Cependant, après avoir effectué une analyse de corrélation sur ces variables, il est possible de réduire ce nombre à deux, en gardant KWH et DOLLAREL.</a:t>
            </a:r>
            <a:endParaRPr sz="1400"/>
          </a:p>
          <a:p>
            <a:pPr indent="0" lvl="0" marL="0" rtl="0" algn="l">
              <a:lnSpc>
                <a:spcPct val="115000"/>
              </a:lnSpc>
              <a:spcBef>
                <a:spcPts val="0"/>
              </a:spcBef>
              <a:spcAft>
                <a:spcPts val="0"/>
              </a:spcAft>
              <a:buSzPts val="1800"/>
              <a:buNone/>
            </a:pPr>
            <a:r>
              <a:t/>
            </a:r>
            <a:endParaRPr sz="1400"/>
          </a:p>
          <a:p>
            <a:pPr indent="0" lvl="0" marL="0" rtl="0" algn="l">
              <a:lnSpc>
                <a:spcPct val="115000"/>
              </a:lnSpc>
              <a:spcBef>
                <a:spcPts val="0"/>
              </a:spcBef>
              <a:spcAft>
                <a:spcPts val="0"/>
              </a:spcAft>
              <a:buSzPts val="1800"/>
              <a:buNone/>
            </a:pPr>
            <a:r>
              <a:t/>
            </a:r>
            <a:endParaRPr sz="1400"/>
          </a:p>
        </p:txBody>
      </p:sp>
      <p:sp>
        <p:nvSpPr>
          <p:cNvPr id="143" name="Google Shape;143;g2e810586e8c_0_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44" name="Google Shape;144;g2e810586e8c_0_83"/>
          <p:cNvPicPr preferRelativeResize="0"/>
          <p:nvPr/>
        </p:nvPicPr>
        <p:blipFill rotWithShape="1">
          <a:blip r:embed="rId3">
            <a:alphaModFix/>
          </a:blip>
          <a:srcRect b="0" l="0" r="0" t="0"/>
          <a:stretch/>
        </p:blipFill>
        <p:spPr>
          <a:xfrm>
            <a:off x="4999313" y="2485225"/>
            <a:ext cx="2605825" cy="25006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g2ec29b86338_0_23"/>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Calinski-Harabasz</a:t>
            </a:r>
            <a:endParaRPr/>
          </a:p>
          <a:p>
            <a:pPr indent="0" lvl="0" marL="0" rtl="0" algn="l">
              <a:lnSpc>
                <a:spcPct val="100000"/>
              </a:lnSpc>
              <a:spcBef>
                <a:spcPts val="0"/>
              </a:spcBef>
              <a:spcAft>
                <a:spcPts val="0"/>
              </a:spcAft>
              <a:buSzPct val="111111"/>
              <a:buNone/>
            </a:pPr>
            <a:r>
              <a:t/>
            </a:r>
            <a:endParaRPr/>
          </a:p>
        </p:txBody>
      </p:sp>
      <p:sp>
        <p:nvSpPr>
          <p:cNvPr id="1048" name="Google Shape;1048;g2ec29b86338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049" name="Google Shape;1049;g2ec29b86338_0_23"/>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7</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1050" name="Google Shape;1050;g2ec29b86338_0_23"/>
          <p:cNvPicPr preferRelativeResize="0"/>
          <p:nvPr/>
        </p:nvPicPr>
        <p:blipFill>
          <a:blip r:embed="rId3">
            <a:alphaModFix/>
          </a:blip>
          <a:stretch>
            <a:fillRect/>
          </a:stretch>
        </p:blipFill>
        <p:spPr>
          <a:xfrm>
            <a:off x="2125488" y="1083225"/>
            <a:ext cx="4893014" cy="3692225"/>
          </a:xfrm>
          <a:prstGeom prst="rect">
            <a:avLst/>
          </a:prstGeom>
          <a:noFill/>
          <a:ln>
            <a:noFill/>
          </a:ln>
        </p:spPr>
      </p:pic>
      <p:sp>
        <p:nvSpPr>
          <p:cNvPr id="1051" name="Google Shape;1051;g2ec29b86338_0_23"/>
          <p:cNvSpPr/>
          <p:nvPr/>
        </p:nvSpPr>
        <p:spPr>
          <a:xfrm>
            <a:off x="4375350" y="13153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2ec29b86338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57" name="Google Shape;1057;g2ec29b86338_0_41"/>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K-Means</a:t>
            </a:r>
            <a:r>
              <a:rPr lang="fr"/>
              <a:t> et </a:t>
            </a:r>
            <a:r>
              <a:rPr b="1" lang="fr"/>
              <a:t>4 </a:t>
            </a:r>
            <a:r>
              <a:rPr b="1" lang="fr"/>
              <a:t>clusters</a:t>
            </a:r>
            <a:endParaRPr b="1"/>
          </a:p>
        </p:txBody>
      </p:sp>
      <p:pic>
        <p:nvPicPr>
          <p:cNvPr id="1058" name="Google Shape;1058;g2ec29b86338_0_41"/>
          <p:cNvPicPr preferRelativeResize="0"/>
          <p:nvPr/>
        </p:nvPicPr>
        <p:blipFill>
          <a:blip r:embed="rId3">
            <a:alphaModFix/>
          </a:blip>
          <a:stretch>
            <a:fillRect/>
          </a:stretch>
        </p:blipFill>
        <p:spPr>
          <a:xfrm>
            <a:off x="642250" y="1486275"/>
            <a:ext cx="4765695" cy="3440676"/>
          </a:xfrm>
          <a:prstGeom prst="rect">
            <a:avLst/>
          </a:prstGeom>
          <a:noFill/>
          <a:ln>
            <a:noFill/>
          </a:ln>
        </p:spPr>
      </p:pic>
      <p:pic>
        <p:nvPicPr>
          <p:cNvPr id="1059" name="Google Shape;1059;g2ec29b86338_0_41"/>
          <p:cNvPicPr preferRelativeResize="0"/>
          <p:nvPr/>
        </p:nvPicPr>
        <p:blipFill>
          <a:blip r:embed="rId4">
            <a:alphaModFix/>
          </a:blip>
          <a:stretch>
            <a:fillRect/>
          </a:stretch>
        </p:blipFill>
        <p:spPr>
          <a:xfrm>
            <a:off x="6126020" y="2501763"/>
            <a:ext cx="2276475" cy="14097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g2ec2d5219ed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065" name="Google Shape;1065;g2ec2d5219ed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66" name="Google Shape;1066;g2ec2d5219ed_0_1"/>
          <p:cNvPicPr preferRelativeResize="0"/>
          <p:nvPr/>
        </p:nvPicPr>
        <p:blipFill>
          <a:blip r:embed="rId3">
            <a:alphaModFix/>
          </a:blip>
          <a:stretch>
            <a:fillRect/>
          </a:stretch>
        </p:blipFill>
        <p:spPr>
          <a:xfrm>
            <a:off x="1449263" y="1665350"/>
            <a:ext cx="6245476" cy="1812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g2ec29b86338_0_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4 clusters</a:t>
            </a:r>
            <a:endParaRPr/>
          </a:p>
        </p:txBody>
      </p:sp>
      <p:sp>
        <p:nvSpPr>
          <p:cNvPr id="1072" name="Google Shape;1072;g2ec29b86338_0_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raisonnables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1 : Les ménages utilisant beaucoup l’électroménager</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2 : </a:t>
            </a:r>
            <a:r>
              <a:rPr lang="fr"/>
              <a:t>Les ménages utilisant beaucoup les télévisions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3 : </a:t>
            </a:r>
            <a:r>
              <a:rPr lang="fr"/>
              <a:t>Les ménages utilisant beaucoup la piscine</a:t>
            </a:r>
            <a:endParaRPr/>
          </a:p>
        </p:txBody>
      </p:sp>
      <p:sp>
        <p:nvSpPr>
          <p:cNvPr id="1073" name="Google Shape;1073;g2ec29b86338_0_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g2ec2d5219ed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79" name="Google Shape;1079;g2ec2d5219ed_0_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080" name="Google Shape;1080;g2ec2d5219ed_0_8"/>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4 </a:t>
            </a:r>
            <a:r>
              <a:rPr b="0" i="0" lang="fr" sz="1600" u="none" cap="none" strike="noStrike">
                <a:solidFill>
                  <a:schemeClr val="accent3"/>
                </a:solidFill>
                <a:latin typeface="Proxima Nova"/>
                <a:ea typeface="Proxima Nova"/>
                <a:cs typeface="Proxima Nova"/>
                <a:sym typeface="Proxima Nova"/>
              </a:rPr>
              <a:t>=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081" name="Google Shape;1081;g2ec2d5219ed_0_8"/>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082" name="Google Shape;1082;g2ec2d5219ed_0_8"/>
          <p:cNvPicPr preferRelativeResize="0"/>
          <p:nvPr/>
        </p:nvPicPr>
        <p:blipFill>
          <a:blip r:embed="rId3">
            <a:alphaModFix/>
          </a:blip>
          <a:stretch>
            <a:fillRect/>
          </a:stretch>
        </p:blipFill>
        <p:spPr>
          <a:xfrm>
            <a:off x="1864613" y="1591300"/>
            <a:ext cx="5414775" cy="215526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g2ec2d5219ed_0_1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088" name="Google Shape;1088;g2ec2d5219ed_0_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089" name="Google Shape;1089;g2ec2d5219ed_0_17"/>
          <p:cNvPicPr preferRelativeResize="0"/>
          <p:nvPr/>
        </p:nvPicPr>
        <p:blipFill>
          <a:blip r:embed="rId3">
            <a:alphaModFix/>
          </a:blip>
          <a:stretch>
            <a:fillRect/>
          </a:stretch>
        </p:blipFill>
        <p:spPr>
          <a:xfrm>
            <a:off x="304100" y="583750"/>
            <a:ext cx="3735099" cy="2089226"/>
          </a:xfrm>
          <a:prstGeom prst="rect">
            <a:avLst/>
          </a:prstGeom>
          <a:noFill/>
          <a:ln>
            <a:noFill/>
          </a:ln>
        </p:spPr>
      </p:pic>
      <p:pic>
        <p:nvPicPr>
          <p:cNvPr id="1090" name="Google Shape;1090;g2ec2d5219ed_0_17"/>
          <p:cNvPicPr preferRelativeResize="0"/>
          <p:nvPr/>
        </p:nvPicPr>
        <p:blipFill>
          <a:blip r:embed="rId4">
            <a:alphaModFix/>
          </a:blip>
          <a:stretch>
            <a:fillRect/>
          </a:stretch>
        </p:blipFill>
        <p:spPr>
          <a:xfrm>
            <a:off x="4387600" y="513188"/>
            <a:ext cx="4013300" cy="2230347"/>
          </a:xfrm>
          <a:prstGeom prst="rect">
            <a:avLst/>
          </a:prstGeom>
          <a:noFill/>
          <a:ln>
            <a:noFill/>
          </a:ln>
        </p:spPr>
      </p:pic>
      <p:pic>
        <p:nvPicPr>
          <p:cNvPr id="1091" name="Google Shape;1091;g2ec2d5219ed_0_17"/>
          <p:cNvPicPr preferRelativeResize="0"/>
          <p:nvPr/>
        </p:nvPicPr>
        <p:blipFill>
          <a:blip r:embed="rId5">
            <a:alphaModFix/>
          </a:blip>
          <a:stretch>
            <a:fillRect/>
          </a:stretch>
        </p:blipFill>
        <p:spPr>
          <a:xfrm>
            <a:off x="308863" y="2814487"/>
            <a:ext cx="3725585" cy="2089225"/>
          </a:xfrm>
          <a:prstGeom prst="rect">
            <a:avLst/>
          </a:prstGeom>
          <a:noFill/>
          <a:ln>
            <a:noFill/>
          </a:ln>
        </p:spPr>
      </p:pic>
      <p:pic>
        <p:nvPicPr>
          <p:cNvPr id="1092" name="Google Shape;1092;g2ec2d5219ed_0_17"/>
          <p:cNvPicPr preferRelativeResize="0"/>
          <p:nvPr/>
        </p:nvPicPr>
        <p:blipFill>
          <a:blip r:embed="rId6">
            <a:alphaModFix/>
          </a:blip>
          <a:stretch>
            <a:fillRect/>
          </a:stretch>
        </p:blipFill>
        <p:spPr>
          <a:xfrm>
            <a:off x="4387600" y="2730129"/>
            <a:ext cx="4013299" cy="225790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g2ec2d5219ed_0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098" name="Google Shape;1098;g2ec2d5219ed_0_30"/>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K-Means</a:t>
            </a:r>
            <a:r>
              <a:rPr lang="fr"/>
              <a:t> et </a:t>
            </a:r>
            <a:r>
              <a:rPr b="1" lang="fr"/>
              <a:t>5</a:t>
            </a:r>
            <a:r>
              <a:rPr b="1" lang="fr"/>
              <a:t> clusters</a:t>
            </a:r>
            <a:endParaRPr b="1"/>
          </a:p>
        </p:txBody>
      </p:sp>
      <p:pic>
        <p:nvPicPr>
          <p:cNvPr id="1099" name="Google Shape;1099;g2ec2d5219ed_0_30"/>
          <p:cNvPicPr preferRelativeResize="0"/>
          <p:nvPr/>
        </p:nvPicPr>
        <p:blipFill>
          <a:blip r:embed="rId3">
            <a:alphaModFix/>
          </a:blip>
          <a:stretch>
            <a:fillRect/>
          </a:stretch>
        </p:blipFill>
        <p:spPr>
          <a:xfrm>
            <a:off x="3768525" y="1368213"/>
            <a:ext cx="4737380" cy="3382750"/>
          </a:xfrm>
          <a:prstGeom prst="rect">
            <a:avLst/>
          </a:prstGeom>
          <a:noFill/>
          <a:ln>
            <a:noFill/>
          </a:ln>
        </p:spPr>
      </p:pic>
      <p:pic>
        <p:nvPicPr>
          <p:cNvPr id="1100" name="Google Shape;1100;g2ec2d5219ed_0_30"/>
          <p:cNvPicPr preferRelativeResize="0"/>
          <p:nvPr/>
        </p:nvPicPr>
        <p:blipFill>
          <a:blip r:embed="rId4">
            <a:alphaModFix/>
          </a:blip>
          <a:stretch>
            <a:fillRect/>
          </a:stretch>
        </p:blipFill>
        <p:spPr>
          <a:xfrm>
            <a:off x="8733199" y="2160688"/>
            <a:ext cx="2555925" cy="1797800"/>
          </a:xfrm>
          <a:prstGeom prst="rect">
            <a:avLst/>
          </a:prstGeom>
          <a:noFill/>
          <a:ln>
            <a:noFill/>
          </a:ln>
        </p:spPr>
      </p:pic>
      <p:pic>
        <p:nvPicPr>
          <p:cNvPr id="1101" name="Google Shape;1101;g2ec2d5219ed_0_30"/>
          <p:cNvPicPr preferRelativeResize="0"/>
          <p:nvPr/>
        </p:nvPicPr>
        <p:blipFill>
          <a:blip r:embed="rId5">
            <a:alphaModFix/>
          </a:blip>
          <a:stretch>
            <a:fillRect/>
          </a:stretch>
        </p:blipFill>
        <p:spPr>
          <a:xfrm>
            <a:off x="-1096175" y="1339250"/>
            <a:ext cx="4765695" cy="344067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g2ec2d5219ed_0_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107" name="Google Shape;1107;g2ec2d5219ed_0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08" name="Google Shape;1108;g2ec2d5219ed_0_37"/>
          <p:cNvPicPr preferRelativeResize="0"/>
          <p:nvPr/>
        </p:nvPicPr>
        <p:blipFill>
          <a:blip r:embed="rId3">
            <a:alphaModFix/>
          </a:blip>
          <a:stretch>
            <a:fillRect/>
          </a:stretch>
        </p:blipFill>
        <p:spPr>
          <a:xfrm>
            <a:off x="1335250" y="1601375"/>
            <a:ext cx="6473500" cy="19407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g2ec2d5219ed_0_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5 clusters</a:t>
            </a:r>
            <a:endParaRPr/>
          </a:p>
        </p:txBody>
      </p:sp>
      <p:sp>
        <p:nvSpPr>
          <p:cNvPr id="1114" name="Google Shape;1114;g2ec2d5219ed_0_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utilisant peu la piscine et la télévision mais avec une utilisation moyenne de l’électroménager</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1 : Les ménages utilisant beaucoup </a:t>
            </a:r>
            <a:r>
              <a:rPr lang="fr"/>
              <a:t>la piscine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2 : Les ménages utilisant beaucoup les télévisions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3 : Les ménages utilisant beaucoup </a:t>
            </a:r>
            <a:r>
              <a:rPr lang="fr"/>
              <a:t>l’électroménager</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
              <a:t>Cluster 4 : </a:t>
            </a:r>
            <a:r>
              <a:rPr lang="fr"/>
              <a:t>Les ménages raisonnables</a:t>
            </a:r>
            <a:endParaRPr/>
          </a:p>
        </p:txBody>
      </p:sp>
      <p:sp>
        <p:nvSpPr>
          <p:cNvPr id="1115" name="Google Shape;1115;g2ec2d5219ed_0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2ec2d5219ed_0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121" name="Google Shape;1121;g2ec2d5219ed_0_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122" name="Google Shape;1122;g2ec2d5219ed_0_49"/>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5</a:t>
            </a:r>
            <a:r>
              <a:rPr lang="fr" sz="1600">
                <a:solidFill>
                  <a:schemeClr val="accent3"/>
                </a:solidFill>
                <a:latin typeface="Proxima Nova"/>
                <a:ea typeface="Proxima Nova"/>
                <a:cs typeface="Proxima Nova"/>
                <a:sym typeface="Proxima Nova"/>
              </a:rPr>
              <a:t> </a:t>
            </a:r>
            <a:r>
              <a:rPr b="0" i="0" lang="fr" sz="1600" u="none" cap="none" strike="noStrike">
                <a:solidFill>
                  <a:schemeClr val="accent3"/>
                </a:solidFill>
                <a:latin typeface="Proxima Nova"/>
                <a:ea typeface="Proxima Nova"/>
                <a:cs typeface="Proxima Nova"/>
                <a:sym typeface="Proxima Nova"/>
              </a:rPr>
              <a:t>=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123" name="Google Shape;1123;g2ec2d5219ed_0_49"/>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124" name="Google Shape;1124;g2ec2d5219ed_0_49"/>
          <p:cNvPicPr preferRelativeResize="0"/>
          <p:nvPr/>
        </p:nvPicPr>
        <p:blipFill>
          <a:blip r:embed="rId3">
            <a:alphaModFix/>
          </a:blip>
          <a:stretch>
            <a:fillRect/>
          </a:stretch>
        </p:blipFill>
        <p:spPr>
          <a:xfrm>
            <a:off x="2045050" y="1299913"/>
            <a:ext cx="5053900" cy="2334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e8551752f1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Variables corrélées</a:t>
            </a:r>
            <a:endParaRPr/>
          </a:p>
        </p:txBody>
      </p:sp>
      <p:sp>
        <p:nvSpPr>
          <p:cNvPr id="150" name="Google Shape;150;g2e8551752f1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Détection des paires de variables fortement corrélées (corrélation &gt; 0.9).</a:t>
            </a:r>
            <a:endParaRPr/>
          </a:p>
          <a:p>
            <a:pPr indent="-342900" lvl="0" marL="457200" rtl="0" algn="l">
              <a:lnSpc>
                <a:spcPct val="115000"/>
              </a:lnSpc>
              <a:spcBef>
                <a:spcPts val="0"/>
              </a:spcBef>
              <a:spcAft>
                <a:spcPts val="0"/>
              </a:spcAft>
              <a:buSzPts val="1800"/>
              <a:buChar char="●"/>
            </a:pPr>
            <a:r>
              <a:rPr lang="fr"/>
              <a:t>Suppression de ces variables pour réduire la redondance</a:t>
            </a:r>
            <a:endParaRPr/>
          </a:p>
          <a:p>
            <a:pPr indent="-342900" lvl="0" marL="457200" rtl="0" algn="l">
              <a:lnSpc>
                <a:spcPct val="115000"/>
              </a:lnSpc>
              <a:spcBef>
                <a:spcPts val="0"/>
              </a:spcBef>
              <a:spcAft>
                <a:spcPts val="0"/>
              </a:spcAft>
              <a:buSzPts val="1800"/>
              <a:buChar char="●"/>
            </a:pPr>
            <a:r>
              <a:rPr lang="fr"/>
              <a:t>Résultat : 106 variables ont été supprimées. </a:t>
            </a:r>
            <a:r>
              <a:rPr lang="fr">
                <a:solidFill>
                  <a:schemeClr val="dk2"/>
                </a:solidFill>
              </a:rPr>
              <a:t>Il reste </a:t>
            </a:r>
            <a:r>
              <a:rPr b="1" lang="fr">
                <a:solidFill>
                  <a:schemeClr val="dk2"/>
                </a:solidFill>
              </a:rPr>
              <a:t>314</a:t>
            </a:r>
            <a:r>
              <a:rPr b="1" lang="fr">
                <a:solidFill>
                  <a:schemeClr val="dk2"/>
                </a:solidFill>
              </a:rPr>
              <a:t> variables</a:t>
            </a:r>
            <a:r>
              <a:rPr lang="fr">
                <a:solidFill>
                  <a:schemeClr val="dk2"/>
                </a:solidFill>
              </a:rPr>
              <a:t>.</a:t>
            </a:r>
            <a:endParaRPr>
              <a:solidFill>
                <a:schemeClr val="dk2"/>
              </a:solidFill>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Exemples : </a:t>
            </a:r>
            <a:endParaRPr/>
          </a:p>
          <a:p>
            <a:pPr indent="-342900" lvl="0" marL="457200" rtl="0" algn="l">
              <a:lnSpc>
                <a:spcPct val="115000"/>
              </a:lnSpc>
              <a:spcBef>
                <a:spcPts val="0"/>
              </a:spcBef>
              <a:spcAft>
                <a:spcPts val="0"/>
              </a:spcAft>
              <a:buSzPts val="1800"/>
              <a:buChar char="-"/>
            </a:pPr>
            <a:r>
              <a:rPr lang="fr"/>
              <a:t>toutes les variables “state_postal” corrélées avec les variables “state_name”</a:t>
            </a:r>
            <a:endParaRPr/>
          </a:p>
          <a:p>
            <a:pPr indent="-342900" lvl="0" marL="457200" rtl="0" algn="l">
              <a:lnSpc>
                <a:spcPct val="115000"/>
              </a:lnSpc>
              <a:spcBef>
                <a:spcPts val="0"/>
              </a:spcBef>
              <a:spcAft>
                <a:spcPts val="0"/>
              </a:spcAft>
              <a:buSzPts val="1800"/>
              <a:buChar char="-"/>
            </a:pPr>
            <a:r>
              <a:rPr lang="fr"/>
              <a:t>la variable “BA_climate_x0_Subarctic” corrélée avec “IECC_climate_code_x0_8AK”</a:t>
            </a:r>
            <a:endParaRPr/>
          </a:p>
          <a:p>
            <a:pPr indent="-342900" lvl="0" marL="457200" rtl="0" algn="l">
              <a:lnSpc>
                <a:spcPct val="115000"/>
              </a:lnSpc>
              <a:spcBef>
                <a:spcPts val="0"/>
              </a:spcBef>
              <a:spcAft>
                <a:spcPts val="0"/>
              </a:spcAft>
              <a:buSzPts val="1800"/>
              <a:buChar char="-"/>
            </a:pPr>
            <a:r>
              <a:rPr lang="fr"/>
              <a:t>la variable “AIRCOND” corrélée avec “ELCOOL”, ce qui nous indique que tous les climatiseurs utilisent l’électricité comme source d’énergie</a:t>
            </a:r>
            <a:endParaRPr/>
          </a:p>
        </p:txBody>
      </p:sp>
      <p:sp>
        <p:nvSpPr>
          <p:cNvPr id="151" name="Google Shape;151;g2e8551752f1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g2ec2d5219ed_0_5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30" name="Google Shape;1130;g2ec2d5219ed_0_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31" name="Google Shape;1131;g2ec2d5219ed_0_57"/>
          <p:cNvPicPr preferRelativeResize="0"/>
          <p:nvPr/>
        </p:nvPicPr>
        <p:blipFill>
          <a:blip r:embed="rId3">
            <a:alphaModFix/>
          </a:blip>
          <a:stretch>
            <a:fillRect/>
          </a:stretch>
        </p:blipFill>
        <p:spPr>
          <a:xfrm>
            <a:off x="311700" y="583313"/>
            <a:ext cx="4038525" cy="2247975"/>
          </a:xfrm>
          <a:prstGeom prst="rect">
            <a:avLst/>
          </a:prstGeom>
          <a:noFill/>
          <a:ln>
            <a:noFill/>
          </a:ln>
        </p:spPr>
      </p:pic>
      <p:pic>
        <p:nvPicPr>
          <p:cNvPr id="1132" name="Google Shape;1132;g2ec2d5219ed_0_57"/>
          <p:cNvPicPr preferRelativeResize="0"/>
          <p:nvPr/>
        </p:nvPicPr>
        <p:blipFill>
          <a:blip r:embed="rId4">
            <a:alphaModFix/>
          </a:blip>
          <a:stretch>
            <a:fillRect/>
          </a:stretch>
        </p:blipFill>
        <p:spPr>
          <a:xfrm>
            <a:off x="4793775" y="572688"/>
            <a:ext cx="4038525" cy="2269212"/>
          </a:xfrm>
          <a:prstGeom prst="rect">
            <a:avLst/>
          </a:prstGeom>
          <a:noFill/>
          <a:ln>
            <a:noFill/>
          </a:ln>
        </p:spPr>
      </p:pic>
      <p:pic>
        <p:nvPicPr>
          <p:cNvPr id="1133" name="Google Shape;1133;g2ec2d5219ed_0_57"/>
          <p:cNvPicPr preferRelativeResize="0"/>
          <p:nvPr/>
        </p:nvPicPr>
        <p:blipFill>
          <a:blip r:embed="rId5">
            <a:alphaModFix/>
          </a:blip>
          <a:stretch>
            <a:fillRect/>
          </a:stretch>
        </p:blipFill>
        <p:spPr>
          <a:xfrm>
            <a:off x="2596438" y="2831275"/>
            <a:ext cx="3951123" cy="22149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g2ec2d5219ed_0_7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39" name="Google Shape;1139;g2ec2d5219ed_0_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40" name="Google Shape;1140;g2ec2d5219ed_0_74"/>
          <p:cNvPicPr preferRelativeResize="0"/>
          <p:nvPr/>
        </p:nvPicPr>
        <p:blipFill>
          <a:blip r:embed="rId3">
            <a:alphaModFix/>
          </a:blip>
          <a:stretch>
            <a:fillRect/>
          </a:stretch>
        </p:blipFill>
        <p:spPr>
          <a:xfrm>
            <a:off x="0" y="1523286"/>
            <a:ext cx="4572000" cy="2568039"/>
          </a:xfrm>
          <a:prstGeom prst="rect">
            <a:avLst/>
          </a:prstGeom>
          <a:noFill/>
          <a:ln>
            <a:noFill/>
          </a:ln>
        </p:spPr>
      </p:pic>
      <p:pic>
        <p:nvPicPr>
          <p:cNvPr id="1141" name="Google Shape;1141;g2ec2d5219ed_0_74"/>
          <p:cNvPicPr preferRelativeResize="0"/>
          <p:nvPr/>
        </p:nvPicPr>
        <p:blipFill>
          <a:blip r:embed="rId4">
            <a:alphaModFix/>
          </a:blip>
          <a:stretch>
            <a:fillRect/>
          </a:stretch>
        </p:blipFill>
        <p:spPr>
          <a:xfrm>
            <a:off x="4636983" y="1523275"/>
            <a:ext cx="4507017" cy="25680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g2ec2d5219ed_0_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147" name="Google Shape;1147;g2ec2d5219ed_0_84"/>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K-Means</a:t>
            </a:r>
            <a:r>
              <a:rPr lang="fr"/>
              <a:t> et </a:t>
            </a:r>
            <a:r>
              <a:rPr b="1" lang="fr"/>
              <a:t>7</a:t>
            </a:r>
            <a:r>
              <a:rPr b="1" lang="fr"/>
              <a:t> clusters</a:t>
            </a:r>
            <a:endParaRPr b="1"/>
          </a:p>
        </p:txBody>
      </p:sp>
      <p:pic>
        <p:nvPicPr>
          <p:cNvPr id="1148" name="Google Shape;1148;g2ec2d5219ed_0_84"/>
          <p:cNvPicPr preferRelativeResize="0"/>
          <p:nvPr/>
        </p:nvPicPr>
        <p:blipFill>
          <a:blip r:embed="rId3">
            <a:alphaModFix/>
          </a:blip>
          <a:stretch>
            <a:fillRect/>
          </a:stretch>
        </p:blipFill>
        <p:spPr>
          <a:xfrm>
            <a:off x="703600" y="1515250"/>
            <a:ext cx="4693185" cy="3382751"/>
          </a:xfrm>
          <a:prstGeom prst="rect">
            <a:avLst/>
          </a:prstGeom>
          <a:noFill/>
          <a:ln>
            <a:noFill/>
          </a:ln>
        </p:spPr>
      </p:pic>
      <p:pic>
        <p:nvPicPr>
          <p:cNvPr id="1149" name="Google Shape;1149;g2ec2d5219ed_0_84"/>
          <p:cNvPicPr preferRelativeResize="0"/>
          <p:nvPr/>
        </p:nvPicPr>
        <p:blipFill>
          <a:blip r:embed="rId4">
            <a:alphaModFix/>
          </a:blip>
          <a:stretch>
            <a:fillRect/>
          </a:stretch>
        </p:blipFill>
        <p:spPr>
          <a:xfrm>
            <a:off x="5941000" y="2037038"/>
            <a:ext cx="2531450" cy="23391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g2ec2d5219ed_0_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155" name="Google Shape;1155;g2ec2d5219ed_0_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56" name="Google Shape;1156;g2ec2d5219ed_0_91"/>
          <p:cNvPicPr preferRelativeResize="0"/>
          <p:nvPr/>
        </p:nvPicPr>
        <p:blipFill>
          <a:blip r:embed="rId3">
            <a:alphaModFix/>
          </a:blip>
          <a:stretch>
            <a:fillRect/>
          </a:stretch>
        </p:blipFill>
        <p:spPr>
          <a:xfrm>
            <a:off x="773350" y="1719488"/>
            <a:ext cx="7597300" cy="17045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g2ec2d5219ed_0_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7 clusters</a:t>
            </a:r>
            <a:endParaRPr/>
          </a:p>
        </p:txBody>
      </p:sp>
      <p:sp>
        <p:nvSpPr>
          <p:cNvPr id="1162" name="Google Shape;1162;g2ec2d5219ed_0_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a:t>
            </a:r>
            <a:r>
              <a:rPr lang="fr"/>
              <a:t>Les ménages ayant une utilisation faible de la piscine et la télévision</a:t>
            </a:r>
            <a:endParaRPr/>
          </a:p>
          <a:p>
            <a:pPr indent="-342900" lvl="0" marL="457200" rtl="0" algn="l">
              <a:spcBef>
                <a:spcPts val="0"/>
              </a:spcBef>
              <a:spcAft>
                <a:spcPts val="0"/>
              </a:spcAft>
              <a:buSzPts val="1800"/>
              <a:buChar char="●"/>
            </a:pPr>
            <a:r>
              <a:rPr lang="fr"/>
              <a:t>Cluster 1 : Les ménages utilisant beaucoup la piscine </a:t>
            </a:r>
            <a:endParaRPr/>
          </a:p>
          <a:p>
            <a:pPr indent="-342900" lvl="0" marL="457200" rtl="0" algn="l">
              <a:spcBef>
                <a:spcPts val="0"/>
              </a:spcBef>
              <a:spcAft>
                <a:spcPts val="0"/>
              </a:spcAft>
              <a:buSzPts val="1800"/>
              <a:buChar char="●"/>
            </a:pPr>
            <a:r>
              <a:rPr lang="fr"/>
              <a:t>Cluster 2 : </a:t>
            </a:r>
            <a:r>
              <a:rPr lang="fr"/>
              <a:t>Les ménages ayant une utilisation plutôt élevée de l’électroménager</a:t>
            </a:r>
            <a:endParaRPr/>
          </a:p>
          <a:p>
            <a:pPr indent="-342900" lvl="0" marL="457200" rtl="0" algn="l">
              <a:spcBef>
                <a:spcPts val="0"/>
              </a:spcBef>
              <a:spcAft>
                <a:spcPts val="0"/>
              </a:spcAft>
              <a:buSzPts val="1800"/>
              <a:buChar char="●"/>
            </a:pPr>
            <a:r>
              <a:rPr lang="fr"/>
              <a:t>Cluster 3 : </a:t>
            </a:r>
            <a:r>
              <a:rPr lang="fr"/>
              <a:t>Les ménages utilisant beaucoup les télévisions</a:t>
            </a:r>
            <a:endParaRPr/>
          </a:p>
          <a:p>
            <a:pPr indent="-342900" lvl="0" marL="457200" rtl="0" algn="l">
              <a:spcBef>
                <a:spcPts val="0"/>
              </a:spcBef>
              <a:spcAft>
                <a:spcPts val="0"/>
              </a:spcAft>
              <a:buSzPts val="1800"/>
              <a:buChar char="●"/>
            </a:pPr>
            <a:r>
              <a:rPr lang="fr"/>
              <a:t>Cluster 4 : Les ménages ayant une utilisation moyenne de tout</a:t>
            </a:r>
            <a:endParaRPr/>
          </a:p>
          <a:p>
            <a:pPr indent="-342900" lvl="0" marL="457200" rtl="0" algn="l">
              <a:spcBef>
                <a:spcPts val="0"/>
              </a:spcBef>
              <a:spcAft>
                <a:spcPts val="0"/>
              </a:spcAft>
              <a:buSzPts val="1800"/>
              <a:buChar char="●"/>
            </a:pPr>
            <a:r>
              <a:rPr lang="fr"/>
              <a:t>Cluster</a:t>
            </a:r>
            <a:r>
              <a:rPr lang="fr"/>
              <a:t> 5 : </a:t>
            </a:r>
            <a:r>
              <a:rPr lang="fr"/>
              <a:t>Les ménages ayant une utilisation faible de tout</a:t>
            </a:r>
            <a:endParaRPr/>
          </a:p>
          <a:p>
            <a:pPr indent="-342900" lvl="0" marL="457200" rtl="0" algn="l">
              <a:spcBef>
                <a:spcPts val="0"/>
              </a:spcBef>
              <a:spcAft>
                <a:spcPts val="0"/>
              </a:spcAft>
              <a:buSzPts val="1800"/>
              <a:buChar char="●"/>
            </a:pPr>
            <a:r>
              <a:rPr lang="fr"/>
              <a:t>Cluster 6 : </a:t>
            </a:r>
            <a:r>
              <a:rPr lang="fr"/>
              <a:t>Les ménages utilisant beaucoup l’électroménager</a:t>
            </a:r>
            <a:endParaRPr/>
          </a:p>
        </p:txBody>
      </p:sp>
      <p:sp>
        <p:nvSpPr>
          <p:cNvPr id="1163" name="Google Shape;1163;g2ec2d5219ed_0_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g2ec2d5219ed_0_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169" name="Google Shape;1169;g2ec2d5219ed_0_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170" name="Google Shape;1170;g2ec2d5219ed_0_103"/>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7</a:t>
            </a:r>
            <a:r>
              <a:rPr lang="fr" sz="1600">
                <a:solidFill>
                  <a:schemeClr val="accent3"/>
                </a:solidFill>
                <a:latin typeface="Proxima Nova"/>
                <a:ea typeface="Proxima Nova"/>
                <a:cs typeface="Proxima Nova"/>
                <a:sym typeface="Proxima Nova"/>
              </a:rPr>
              <a:t> </a:t>
            </a:r>
            <a:r>
              <a:rPr b="0" i="0" lang="fr" sz="1600" u="none" cap="none" strike="noStrike">
                <a:solidFill>
                  <a:schemeClr val="accent3"/>
                </a:solidFill>
                <a:latin typeface="Proxima Nova"/>
                <a:ea typeface="Proxima Nova"/>
                <a:cs typeface="Proxima Nova"/>
                <a:sym typeface="Proxima Nova"/>
              </a:rPr>
              <a:t>=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171" name="Google Shape;1171;g2ec2d5219ed_0_103"/>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172" name="Google Shape;1172;g2ec2d5219ed_0_103"/>
          <p:cNvPicPr preferRelativeResize="0"/>
          <p:nvPr/>
        </p:nvPicPr>
        <p:blipFill>
          <a:blip r:embed="rId3">
            <a:alphaModFix/>
          </a:blip>
          <a:stretch>
            <a:fillRect/>
          </a:stretch>
        </p:blipFill>
        <p:spPr>
          <a:xfrm>
            <a:off x="2416825" y="1276938"/>
            <a:ext cx="4310350" cy="25411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g2ec2d5219ed_0_132"/>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78" name="Google Shape;1178;g2ec2d5219ed_0_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79" name="Google Shape;1179;g2ec2d5219ed_0_132"/>
          <p:cNvPicPr preferRelativeResize="0"/>
          <p:nvPr/>
        </p:nvPicPr>
        <p:blipFill>
          <a:blip r:embed="rId3">
            <a:alphaModFix/>
          </a:blip>
          <a:stretch>
            <a:fillRect/>
          </a:stretch>
        </p:blipFill>
        <p:spPr>
          <a:xfrm>
            <a:off x="172838" y="513200"/>
            <a:ext cx="3997653" cy="2230325"/>
          </a:xfrm>
          <a:prstGeom prst="rect">
            <a:avLst/>
          </a:prstGeom>
          <a:noFill/>
          <a:ln>
            <a:noFill/>
          </a:ln>
        </p:spPr>
      </p:pic>
      <p:pic>
        <p:nvPicPr>
          <p:cNvPr id="1180" name="Google Shape;1180;g2ec2d5219ed_0_132"/>
          <p:cNvPicPr preferRelativeResize="0"/>
          <p:nvPr/>
        </p:nvPicPr>
        <p:blipFill>
          <a:blip r:embed="rId4">
            <a:alphaModFix/>
          </a:blip>
          <a:stretch>
            <a:fillRect/>
          </a:stretch>
        </p:blipFill>
        <p:spPr>
          <a:xfrm>
            <a:off x="4421756" y="513200"/>
            <a:ext cx="3944995" cy="2230325"/>
          </a:xfrm>
          <a:prstGeom prst="rect">
            <a:avLst/>
          </a:prstGeom>
          <a:noFill/>
          <a:ln>
            <a:noFill/>
          </a:ln>
        </p:spPr>
      </p:pic>
      <p:pic>
        <p:nvPicPr>
          <p:cNvPr id="1181" name="Google Shape;1181;g2ec2d5219ed_0_132"/>
          <p:cNvPicPr preferRelativeResize="0"/>
          <p:nvPr/>
        </p:nvPicPr>
        <p:blipFill>
          <a:blip r:embed="rId5">
            <a:alphaModFix/>
          </a:blip>
          <a:stretch>
            <a:fillRect/>
          </a:stretch>
        </p:blipFill>
        <p:spPr>
          <a:xfrm>
            <a:off x="172850" y="2733717"/>
            <a:ext cx="3997649" cy="2250721"/>
          </a:xfrm>
          <a:prstGeom prst="rect">
            <a:avLst/>
          </a:prstGeom>
          <a:noFill/>
          <a:ln>
            <a:noFill/>
          </a:ln>
        </p:spPr>
      </p:pic>
      <p:pic>
        <p:nvPicPr>
          <p:cNvPr id="1182" name="Google Shape;1182;g2ec2d5219ed_0_132"/>
          <p:cNvPicPr preferRelativeResize="0"/>
          <p:nvPr/>
        </p:nvPicPr>
        <p:blipFill>
          <a:blip r:embed="rId6">
            <a:alphaModFix/>
          </a:blip>
          <a:stretch>
            <a:fillRect/>
          </a:stretch>
        </p:blipFill>
        <p:spPr>
          <a:xfrm>
            <a:off x="4382363" y="2733725"/>
            <a:ext cx="4023770" cy="22507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g2ec2d5219ed_0_141"/>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188" name="Google Shape;1188;g2ec2d5219ed_0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189" name="Google Shape;1189;g2ec2d5219ed_0_141"/>
          <p:cNvPicPr preferRelativeResize="0"/>
          <p:nvPr/>
        </p:nvPicPr>
        <p:blipFill>
          <a:blip r:embed="rId3">
            <a:alphaModFix/>
          </a:blip>
          <a:stretch>
            <a:fillRect/>
          </a:stretch>
        </p:blipFill>
        <p:spPr>
          <a:xfrm>
            <a:off x="152400" y="725100"/>
            <a:ext cx="4013299" cy="2251372"/>
          </a:xfrm>
          <a:prstGeom prst="rect">
            <a:avLst/>
          </a:prstGeom>
          <a:noFill/>
          <a:ln>
            <a:noFill/>
          </a:ln>
        </p:spPr>
      </p:pic>
      <p:pic>
        <p:nvPicPr>
          <p:cNvPr id="1190" name="Google Shape;1190;g2ec2d5219ed_0_141"/>
          <p:cNvPicPr preferRelativeResize="0"/>
          <p:nvPr/>
        </p:nvPicPr>
        <p:blipFill>
          <a:blip r:embed="rId4">
            <a:alphaModFix/>
          </a:blip>
          <a:stretch>
            <a:fillRect/>
          </a:stretch>
        </p:blipFill>
        <p:spPr>
          <a:xfrm>
            <a:off x="4866800" y="680688"/>
            <a:ext cx="4154350" cy="2340205"/>
          </a:xfrm>
          <a:prstGeom prst="rect">
            <a:avLst/>
          </a:prstGeom>
          <a:noFill/>
          <a:ln>
            <a:noFill/>
          </a:ln>
        </p:spPr>
      </p:pic>
      <p:pic>
        <p:nvPicPr>
          <p:cNvPr id="1191" name="Google Shape;1191;g2ec2d5219ed_0_141"/>
          <p:cNvPicPr preferRelativeResize="0"/>
          <p:nvPr/>
        </p:nvPicPr>
        <p:blipFill>
          <a:blip r:embed="rId5">
            <a:alphaModFix/>
          </a:blip>
          <a:stretch>
            <a:fillRect/>
          </a:stretch>
        </p:blipFill>
        <p:spPr>
          <a:xfrm>
            <a:off x="2718425" y="2976475"/>
            <a:ext cx="3707139" cy="20803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g2ec2d5219ed_0_4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a:t>
            </a:r>
            <a:endParaRPr/>
          </a:p>
        </p:txBody>
      </p:sp>
      <p:sp>
        <p:nvSpPr>
          <p:cNvPr id="1197" name="Google Shape;1197;g2ec2d5219ed_0_4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L’électroménager est un facteur de consommation de consommation d’énergie plus important que la télévision car : </a:t>
            </a:r>
            <a:endParaRPr/>
          </a:p>
          <a:p>
            <a:pPr indent="-317500" lvl="1" marL="914400" rtl="0" algn="l">
              <a:spcBef>
                <a:spcPts val="0"/>
              </a:spcBef>
              <a:spcAft>
                <a:spcPts val="0"/>
              </a:spcAft>
              <a:buSzPts val="1400"/>
              <a:buChar char="○"/>
            </a:pPr>
            <a:r>
              <a:rPr lang="fr"/>
              <a:t>Le cluster 0 a une utilisation équivalente de la piscine que le cluster 5</a:t>
            </a:r>
            <a:endParaRPr/>
          </a:p>
          <a:p>
            <a:pPr indent="-317500" lvl="1" marL="914400" rtl="0" algn="l">
              <a:spcBef>
                <a:spcPts val="0"/>
              </a:spcBef>
              <a:spcAft>
                <a:spcPts val="0"/>
              </a:spcAft>
              <a:buSzPts val="1400"/>
              <a:buChar char="○"/>
            </a:pPr>
            <a:r>
              <a:rPr lang="fr"/>
              <a:t>Le cluster 0 utilise moins la télévision que le cluster 5</a:t>
            </a:r>
            <a:endParaRPr/>
          </a:p>
          <a:p>
            <a:pPr indent="-317500" lvl="1" marL="914400" rtl="0" algn="l">
              <a:spcBef>
                <a:spcPts val="0"/>
              </a:spcBef>
              <a:spcAft>
                <a:spcPts val="0"/>
              </a:spcAft>
              <a:buSzPts val="1400"/>
              <a:buChar char="○"/>
            </a:pPr>
            <a:r>
              <a:rPr lang="fr"/>
              <a:t>Le cluster 0 utilise plus l’électroménager que le cluster 5</a:t>
            </a:r>
            <a:endParaRPr/>
          </a:p>
          <a:p>
            <a:pPr indent="-317500" lvl="1" marL="914400" rtl="0" algn="l">
              <a:spcBef>
                <a:spcPts val="0"/>
              </a:spcBef>
              <a:spcAft>
                <a:spcPts val="0"/>
              </a:spcAft>
              <a:buSzPts val="1400"/>
              <a:buChar char="○"/>
            </a:pPr>
            <a:r>
              <a:rPr lang="fr"/>
              <a:t>Le cluster 0 est plus énergivore que le cluster 5</a:t>
            </a:r>
            <a:endParaRPr/>
          </a:p>
        </p:txBody>
      </p:sp>
      <p:sp>
        <p:nvSpPr>
          <p:cNvPr id="1198" name="Google Shape;1198;g2ec2d5219ed_0_4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g2ec2d5219ed_0_1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204" name="Google Shape;1204;g2ec2d5219ed_0_157"/>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K-Means</a:t>
            </a:r>
            <a:r>
              <a:rPr lang="fr"/>
              <a:t> et </a:t>
            </a:r>
            <a:r>
              <a:rPr b="1" lang="fr"/>
              <a:t>8</a:t>
            </a:r>
            <a:r>
              <a:rPr b="1" lang="fr"/>
              <a:t> clusters</a:t>
            </a:r>
            <a:endParaRPr b="1"/>
          </a:p>
        </p:txBody>
      </p:sp>
      <p:pic>
        <p:nvPicPr>
          <p:cNvPr id="1205" name="Google Shape;1205;g2ec2d5219ed_0_157"/>
          <p:cNvPicPr preferRelativeResize="0"/>
          <p:nvPr/>
        </p:nvPicPr>
        <p:blipFill>
          <a:blip r:embed="rId3">
            <a:alphaModFix/>
          </a:blip>
          <a:stretch>
            <a:fillRect/>
          </a:stretch>
        </p:blipFill>
        <p:spPr>
          <a:xfrm>
            <a:off x="487050" y="1515263"/>
            <a:ext cx="4680871" cy="3382750"/>
          </a:xfrm>
          <a:prstGeom prst="rect">
            <a:avLst/>
          </a:prstGeom>
          <a:noFill/>
          <a:ln>
            <a:noFill/>
          </a:ln>
        </p:spPr>
      </p:pic>
      <p:pic>
        <p:nvPicPr>
          <p:cNvPr id="1206" name="Google Shape;1206;g2ec2d5219ed_0_157"/>
          <p:cNvPicPr preferRelativeResize="0"/>
          <p:nvPr/>
        </p:nvPicPr>
        <p:blipFill>
          <a:blip r:embed="rId4">
            <a:alphaModFix/>
          </a:blip>
          <a:stretch>
            <a:fillRect/>
          </a:stretch>
        </p:blipFill>
        <p:spPr>
          <a:xfrm>
            <a:off x="5733726" y="1869313"/>
            <a:ext cx="2630275" cy="2674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1576714ffa_0_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57" name="Google Shape;157;g21576714ffa_0_2"/>
          <p:cNvPicPr preferRelativeResize="0"/>
          <p:nvPr/>
        </p:nvPicPr>
        <p:blipFill>
          <a:blip r:embed="rId3">
            <a:alphaModFix/>
          </a:blip>
          <a:stretch>
            <a:fillRect/>
          </a:stretch>
        </p:blipFill>
        <p:spPr>
          <a:xfrm>
            <a:off x="2373700" y="1081550"/>
            <a:ext cx="4396588" cy="3820975"/>
          </a:xfrm>
          <a:prstGeom prst="rect">
            <a:avLst/>
          </a:prstGeom>
          <a:noFill/>
          <a:ln>
            <a:noFill/>
          </a:ln>
        </p:spPr>
      </p:pic>
      <p:sp>
        <p:nvSpPr>
          <p:cNvPr id="158" name="Google Shape;158;g21576714ffa_0_2"/>
          <p:cNvSpPr/>
          <p:nvPr/>
        </p:nvSpPr>
        <p:spPr>
          <a:xfrm>
            <a:off x="3753000" y="1271225"/>
            <a:ext cx="258900" cy="2520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9" name="Google Shape;159;g21576714ffa_0_2"/>
          <p:cNvSpPr/>
          <p:nvPr/>
        </p:nvSpPr>
        <p:spPr>
          <a:xfrm>
            <a:off x="4280075" y="1784700"/>
            <a:ext cx="258900" cy="2520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0" name="Google Shape;160;g21576714ffa_0_2"/>
          <p:cNvSpPr/>
          <p:nvPr/>
        </p:nvSpPr>
        <p:spPr>
          <a:xfrm>
            <a:off x="5372625" y="2781850"/>
            <a:ext cx="258900" cy="2520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1" name="Google Shape;161;g21576714ffa_0_2"/>
          <p:cNvSpPr/>
          <p:nvPr/>
        </p:nvSpPr>
        <p:spPr>
          <a:xfrm>
            <a:off x="5913350" y="3288500"/>
            <a:ext cx="258900" cy="2520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2" name="Google Shape;162;g21576714ffa_0_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Variables corrélées : Exemples</a:t>
            </a:r>
            <a:endParaRPr/>
          </a:p>
        </p:txBody>
      </p:sp>
      <p:sp>
        <p:nvSpPr>
          <p:cNvPr id="163" name="Google Shape;163;g21576714ffa_0_2"/>
          <p:cNvSpPr/>
          <p:nvPr/>
        </p:nvSpPr>
        <p:spPr>
          <a:xfrm>
            <a:off x="311700" y="2969000"/>
            <a:ext cx="258900" cy="2520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4" name="Google Shape;164;g21576714ffa_0_2"/>
          <p:cNvSpPr txBox="1"/>
          <p:nvPr/>
        </p:nvSpPr>
        <p:spPr>
          <a:xfrm>
            <a:off x="664900" y="2898200"/>
            <a:ext cx="170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00FF00"/>
                </a:solidFill>
                <a:latin typeface="Proxima Nova"/>
                <a:ea typeface="Proxima Nova"/>
                <a:cs typeface="Proxima Nova"/>
                <a:sym typeface="Proxima Nova"/>
              </a:rPr>
              <a:t>Forte corrélation</a:t>
            </a:r>
            <a:endParaRPr>
              <a:solidFill>
                <a:srgbClr val="00FF00"/>
              </a:solidFill>
              <a:latin typeface="Proxima Nova"/>
              <a:ea typeface="Proxima Nova"/>
              <a:cs typeface="Proxima Nova"/>
              <a:sym typeface="Proxima Nova"/>
            </a:endParaRPr>
          </a:p>
        </p:txBody>
      </p:sp>
      <p:sp>
        <p:nvSpPr>
          <p:cNvPr id="165" name="Google Shape;165;g21576714ffa_0_2"/>
          <p:cNvSpPr txBox="1"/>
          <p:nvPr/>
        </p:nvSpPr>
        <p:spPr>
          <a:xfrm>
            <a:off x="237700" y="251100"/>
            <a:ext cx="1807800" cy="14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afficher la matrice </a:t>
            </a:r>
            <a:r>
              <a:rPr lang="fr" sz="1800">
                <a:solidFill>
                  <a:schemeClr val="accent3"/>
                </a:solidFill>
                <a:latin typeface="Proxima Nova"/>
                <a:ea typeface="Proxima Nova"/>
                <a:cs typeface="Proxima Nova"/>
                <a:sym typeface="Proxima Nova"/>
              </a:rPr>
              <a:t>correlation en heatmap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triée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voir zone correlé/non correle</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g2ec2d5219ed_0_1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212" name="Google Shape;1212;g2ec2d5219ed_0_1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13" name="Google Shape;1213;g2ec2d5219ed_0_164"/>
          <p:cNvPicPr preferRelativeResize="0"/>
          <p:nvPr/>
        </p:nvPicPr>
        <p:blipFill>
          <a:blip r:embed="rId3">
            <a:alphaModFix/>
          </a:blip>
          <a:stretch>
            <a:fillRect/>
          </a:stretch>
        </p:blipFill>
        <p:spPr>
          <a:xfrm>
            <a:off x="765075" y="1739175"/>
            <a:ext cx="7613849" cy="16651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g2ec2d5219ed_0_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8 clusters</a:t>
            </a:r>
            <a:endParaRPr/>
          </a:p>
        </p:txBody>
      </p:sp>
      <p:sp>
        <p:nvSpPr>
          <p:cNvPr id="1219" name="Google Shape;1219;g2ec2d5219ed_0_1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fr"/>
              <a:t>Cluster 0 : Les ménages ayant une utilisation faible de la piscine et la télévision mais plutôt forte de l’électroménager</a:t>
            </a:r>
            <a:endParaRPr/>
          </a:p>
          <a:p>
            <a:pPr indent="-342900" lvl="0" marL="457200" rtl="0" algn="l">
              <a:spcBef>
                <a:spcPts val="0"/>
              </a:spcBef>
              <a:spcAft>
                <a:spcPts val="0"/>
              </a:spcAft>
              <a:buSzPts val="1800"/>
              <a:buChar char="●"/>
            </a:pPr>
            <a:r>
              <a:rPr lang="fr"/>
              <a:t>Cluster 1 : Les ménages utilisant beaucoup la piscine </a:t>
            </a:r>
            <a:endParaRPr/>
          </a:p>
          <a:p>
            <a:pPr indent="-342900" lvl="0" marL="457200" rtl="0" algn="l">
              <a:spcBef>
                <a:spcPts val="0"/>
              </a:spcBef>
              <a:spcAft>
                <a:spcPts val="0"/>
              </a:spcAft>
              <a:buSzPts val="1800"/>
              <a:buChar char="●"/>
            </a:pPr>
            <a:r>
              <a:rPr lang="fr"/>
              <a:t>Cluster 2 : Les ménages ayant une utilisation faible de l’électroménager</a:t>
            </a:r>
            <a:endParaRPr/>
          </a:p>
          <a:p>
            <a:pPr indent="-342900" lvl="0" marL="457200" rtl="0" algn="l">
              <a:spcBef>
                <a:spcPts val="0"/>
              </a:spcBef>
              <a:spcAft>
                <a:spcPts val="0"/>
              </a:spcAft>
              <a:buSzPts val="1800"/>
              <a:buChar char="●"/>
            </a:pPr>
            <a:r>
              <a:rPr lang="fr"/>
              <a:t>Cluster 3 : Les ménages </a:t>
            </a:r>
            <a:r>
              <a:rPr lang="fr"/>
              <a:t>ayant une utilisation plutôt forte de l’électroménager</a:t>
            </a:r>
            <a:endParaRPr/>
          </a:p>
          <a:p>
            <a:pPr indent="-342900" lvl="0" marL="457200" rtl="0" algn="l">
              <a:spcBef>
                <a:spcPts val="0"/>
              </a:spcBef>
              <a:spcAft>
                <a:spcPts val="0"/>
              </a:spcAft>
              <a:buSzPts val="1800"/>
              <a:buChar char="●"/>
            </a:pPr>
            <a:r>
              <a:rPr lang="fr"/>
              <a:t>Cluster 4 : Les ménages ayant une utilisation très forte de la télévision</a:t>
            </a:r>
            <a:endParaRPr/>
          </a:p>
          <a:p>
            <a:pPr indent="-342900" lvl="0" marL="457200" rtl="0" algn="l">
              <a:spcBef>
                <a:spcPts val="0"/>
              </a:spcBef>
              <a:spcAft>
                <a:spcPts val="0"/>
              </a:spcAft>
              <a:buSzPts val="1800"/>
              <a:buChar char="●"/>
            </a:pPr>
            <a:r>
              <a:rPr lang="fr"/>
              <a:t>Cluster 5 : </a:t>
            </a:r>
            <a:r>
              <a:rPr lang="fr"/>
              <a:t>Les ménages ayant une utilisation très faible de la piscine</a:t>
            </a:r>
            <a:endParaRPr/>
          </a:p>
          <a:p>
            <a:pPr indent="-342900" lvl="0" marL="457200" rtl="0" algn="l">
              <a:spcBef>
                <a:spcPts val="0"/>
              </a:spcBef>
              <a:spcAft>
                <a:spcPts val="0"/>
              </a:spcAft>
              <a:buSzPts val="1800"/>
              <a:buChar char="●"/>
            </a:pPr>
            <a:r>
              <a:rPr lang="fr"/>
              <a:t>Cluster 6 : </a:t>
            </a:r>
            <a:r>
              <a:rPr lang="fr"/>
              <a:t>Les ménages ayant une utilisation faible de la piscine et la télévision</a:t>
            </a:r>
            <a:endParaRPr/>
          </a:p>
          <a:p>
            <a:pPr indent="-342900" lvl="0" marL="457200" rtl="0" algn="l">
              <a:spcBef>
                <a:spcPts val="0"/>
              </a:spcBef>
              <a:spcAft>
                <a:spcPts val="0"/>
              </a:spcAft>
              <a:buSzPts val="1800"/>
              <a:buChar char="●"/>
            </a:pPr>
            <a:r>
              <a:rPr lang="fr"/>
              <a:t>Cluster 7 : Les ménages ayant une utilisation très forte de l’électroménager et plutôt forte de la piscine et la télévision</a:t>
            </a:r>
            <a:endParaRPr/>
          </a:p>
        </p:txBody>
      </p:sp>
      <p:sp>
        <p:nvSpPr>
          <p:cNvPr id="1220" name="Google Shape;1220;g2ec2d5219ed_0_1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g2ec2d5219ed_0_1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226" name="Google Shape;1226;g2ec2d5219ed_0_1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227" name="Google Shape;1227;g2ec2d5219ed_0_176"/>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8</a:t>
            </a:r>
            <a:r>
              <a:rPr lang="fr" sz="1600">
                <a:solidFill>
                  <a:schemeClr val="accent3"/>
                </a:solidFill>
                <a:latin typeface="Proxima Nova"/>
                <a:ea typeface="Proxima Nova"/>
                <a:cs typeface="Proxima Nova"/>
                <a:sym typeface="Proxima Nova"/>
              </a:rPr>
              <a:t> </a:t>
            </a:r>
            <a:r>
              <a:rPr b="0" i="0" lang="fr" sz="1600" u="none" cap="none" strike="noStrike">
                <a:solidFill>
                  <a:schemeClr val="accent3"/>
                </a:solidFill>
                <a:latin typeface="Proxima Nova"/>
                <a:ea typeface="Proxima Nova"/>
                <a:cs typeface="Proxima Nova"/>
                <a:sym typeface="Proxima Nova"/>
              </a:rPr>
              <a:t>=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228" name="Google Shape;1228;g2ec2d5219ed_0_176"/>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229" name="Google Shape;1229;g2ec2d5219ed_0_176"/>
          <p:cNvPicPr preferRelativeResize="0"/>
          <p:nvPr/>
        </p:nvPicPr>
        <p:blipFill>
          <a:blip r:embed="rId3">
            <a:alphaModFix/>
          </a:blip>
          <a:stretch>
            <a:fillRect/>
          </a:stretch>
        </p:blipFill>
        <p:spPr>
          <a:xfrm>
            <a:off x="2446250" y="1186625"/>
            <a:ext cx="4251494" cy="27218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g2ec2d5219ed_0_18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235" name="Google Shape;1235;g2ec2d5219ed_0_1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36" name="Google Shape;1236;g2ec2d5219ed_0_184"/>
          <p:cNvPicPr preferRelativeResize="0"/>
          <p:nvPr/>
        </p:nvPicPr>
        <p:blipFill>
          <a:blip r:embed="rId3">
            <a:alphaModFix/>
          </a:blip>
          <a:stretch>
            <a:fillRect/>
          </a:stretch>
        </p:blipFill>
        <p:spPr>
          <a:xfrm>
            <a:off x="172850" y="516813"/>
            <a:ext cx="3997651" cy="2223099"/>
          </a:xfrm>
          <a:prstGeom prst="rect">
            <a:avLst/>
          </a:prstGeom>
          <a:noFill/>
          <a:ln>
            <a:noFill/>
          </a:ln>
        </p:spPr>
      </p:pic>
      <p:pic>
        <p:nvPicPr>
          <p:cNvPr id="1237" name="Google Shape;1237;g2ec2d5219ed_0_184"/>
          <p:cNvPicPr preferRelativeResize="0"/>
          <p:nvPr/>
        </p:nvPicPr>
        <p:blipFill>
          <a:blip r:embed="rId4">
            <a:alphaModFix/>
          </a:blip>
          <a:stretch>
            <a:fillRect/>
          </a:stretch>
        </p:blipFill>
        <p:spPr>
          <a:xfrm>
            <a:off x="4395425" y="496463"/>
            <a:ext cx="3997649" cy="2263809"/>
          </a:xfrm>
          <a:prstGeom prst="rect">
            <a:avLst/>
          </a:prstGeom>
          <a:noFill/>
          <a:ln>
            <a:noFill/>
          </a:ln>
        </p:spPr>
      </p:pic>
      <p:pic>
        <p:nvPicPr>
          <p:cNvPr id="1238" name="Google Shape;1238;g2ec2d5219ed_0_184"/>
          <p:cNvPicPr preferRelativeResize="0"/>
          <p:nvPr/>
        </p:nvPicPr>
        <p:blipFill>
          <a:blip r:embed="rId5">
            <a:alphaModFix/>
          </a:blip>
          <a:stretch>
            <a:fillRect/>
          </a:stretch>
        </p:blipFill>
        <p:spPr>
          <a:xfrm>
            <a:off x="292300" y="2734110"/>
            <a:ext cx="4023750" cy="2249928"/>
          </a:xfrm>
          <a:prstGeom prst="rect">
            <a:avLst/>
          </a:prstGeom>
          <a:noFill/>
          <a:ln>
            <a:noFill/>
          </a:ln>
        </p:spPr>
      </p:pic>
      <p:pic>
        <p:nvPicPr>
          <p:cNvPr id="1239" name="Google Shape;1239;g2ec2d5219ed_0_184"/>
          <p:cNvPicPr preferRelativeResize="0"/>
          <p:nvPr/>
        </p:nvPicPr>
        <p:blipFill>
          <a:blip r:embed="rId6">
            <a:alphaModFix/>
          </a:blip>
          <a:stretch>
            <a:fillRect/>
          </a:stretch>
        </p:blipFill>
        <p:spPr>
          <a:xfrm>
            <a:off x="4572000" y="2747538"/>
            <a:ext cx="3988470" cy="22230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g2ec2d5219ed_0_19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245" name="Google Shape;1245;g2ec2d5219ed_0_1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46" name="Google Shape;1246;g2ec2d5219ed_0_193"/>
          <p:cNvPicPr preferRelativeResize="0"/>
          <p:nvPr/>
        </p:nvPicPr>
        <p:blipFill>
          <a:blip r:embed="rId3">
            <a:alphaModFix/>
          </a:blip>
          <a:stretch>
            <a:fillRect/>
          </a:stretch>
        </p:blipFill>
        <p:spPr>
          <a:xfrm>
            <a:off x="199175" y="526458"/>
            <a:ext cx="3945001" cy="2203807"/>
          </a:xfrm>
          <a:prstGeom prst="rect">
            <a:avLst/>
          </a:prstGeom>
          <a:noFill/>
          <a:ln>
            <a:noFill/>
          </a:ln>
        </p:spPr>
      </p:pic>
      <p:pic>
        <p:nvPicPr>
          <p:cNvPr id="1247" name="Google Shape;1247;g2ec2d5219ed_0_193"/>
          <p:cNvPicPr preferRelativeResize="0"/>
          <p:nvPr/>
        </p:nvPicPr>
        <p:blipFill>
          <a:blip r:embed="rId4">
            <a:alphaModFix/>
          </a:blip>
          <a:stretch>
            <a:fillRect/>
          </a:stretch>
        </p:blipFill>
        <p:spPr>
          <a:xfrm>
            <a:off x="4395425" y="505244"/>
            <a:ext cx="3997650" cy="2246231"/>
          </a:xfrm>
          <a:prstGeom prst="rect">
            <a:avLst/>
          </a:prstGeom>
          <a:noFill/>
          <a:ln>
            <a:noFill/>
          </a:ln>
        </p:spPr>
      </p:pic>
      <p:pic>
        <p:nvPicPr>
          <p:cNvPr id="1248" name="Google Shape;1248;g2ec2d5219ed_0_193"/>
          <p:cNvPicPr preferRelativeResize="0"/>
          <p:nvPr/>
        </p:nvPicPr>
        <p:blipFill>
          <a:blip r:embed="rId5">
            <a:alphaModFix/>
          </a:blip>
          <a:stretch>
            <a:fillRect/>
          </a:stretch>
        </p:blipFill>
        <p:spPr>
          <a:xfrm>
            <a:off x="199175" y="2745737"/>
            <a:ext cx="3945000" cy="2226688"/>
          </a:xfrm>
          <a:prstGeom prst="rect">
            <a:avLst/>
          </a:prstGeom>
          <a:noFill/>
          <a:ln>
            <a:noFill/>
          </a:ln>
        </p:spPr>
      </p:pic>
      <p:pic>
        <p:nvPicPr>
          <p:cNvPr id="1249" name="Google Shape;1249;g2ec2d5219ed_0_193"/>
          <p:cNvPicPr preferRelativeResize="0"/>
          <p:nvPr/>
        </p:nvPicPr>
        <p:blipFill>
          <a:blip r:embed="rId6">
            <a:alphaModFix/>
          </a:blip>
          <a:stretch>
            <a:fillRect/>
          </a:stretch>
        </p:blipFill>
        <p:spPr>
          <a:xfrm>
            <a:off x="4395425" y="2749340"/>
            <a:ext cx="3997651" cy="2219472"/>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g2ec2d5219ed_0_4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a:t>
            </a:r>
            <a:endParaRPr/>
          </a:p>
        </p:txBody>
      </p:sp>
      <p:sp>
        <p:nvSpPr>
          <p:cNvPr id="1255" name="Google Shape;1255;g2ec2d5219ed_0_4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Comme précédemment, l</a:t>
            </a:r>
            <a:r>
              <a:rPr lang="fr"/>
              <a:t>’électroménager est un facteur de consommation de consommation d’énergie plus important que la télévision :</a:t>
            </a:r>
            <a:endParaRPr/>
          </a:p>
          <a:p>
            <a:pPr indent="-317500" lvl="1" marL="914400" rtl="0" algn="l">
              <a:spcBef>
                <a:spcPts val="0"/>
              </a:spcBef>
              <a:spcAft>
                <a:spcPts val="0"/>
              </a:spcAft>
              <a:buSzPts val="1400"/>
              <a:buChar char="○"/>
            </a:pPr>
            <a:r>
              <a:rPr lang="fr"/>
              <a:t>Même analyse avec les clusters 2 et 6</a:t>
            </a:r>
            <a:endParaRPr/>
          </a:p>
        </p:txBody>
      </p:sp>
      <p:sp>
        <p:nvSpPr>
          <p:cNvPr id="1256" name="Google Shape;1256;g2ec2d5219ed_0_4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g2ec2d5219ed_0_2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262" name="Google Shape;1262;g2ec2d5219ed_0_220"/>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Kernel K-Means</a:t>
            </a:r>
            <a:r>
              <a:rPr lang="fr"/>
              <a:t> et </a:t>
            </a:r>
            <a:r>
              <a:rPr b="1" lang="fr"/>
              <a:t>4 clusters</a:t>
            </a:r>
            <a:endParaRPr b="1"/>
          </a:p>
        </p:txBody>
      </p:sp>
      <p:pic>
        <p:nvPicPr>
          <p:cNvPr id="1263" name="Google Shape;1263;g2ec2d5219ed_0_220"/>
          <p:cNvPicPr preferRelativeResize="0"/>
          <p:nvPr/>
        </p:nvPicPr>
        <p:blipFill>
          <a:blip r:embed="rId3">
            <a:alphaModFix/>
          </a:blip>
          <a:stretch>
            <a:fillRect/>
          </a:stretch>
        </p:blipFill>
        <p:spPr>
          <a:xfrm>
            <a:off x="3358825" y="1305500"/>
            <a:ext cx="4780139" cy="3382750"/>
          </a:xfrm>
          <a:prstGeom prst="rect">
            <a:avLst/>
          </a:prstGeom>
          <a:noFill/>
          <a:ln>
            <a:noFill/>
          </a:ln>
        </p:spPr>
      </p:pic>
      <p:pic>
        <p:nvPicPr>
          <p:cNvPr id="1264" name="Google Shape;1264;g2ec2d5219ed_0_220"/>
          <p:cNvPicPr preferRelativeResize="0"/>
          <p:nvPr/>
        </p:nvPicPr>
        <p:blipFill>
          <a:blip r:embed="rId4">
            <a:alphaModFix/>
          </a:blip>
          <a:stretch>
            <a:fillRect/>
          </a:stretch>
        </p:blipFill>
        <p:spPr>
          <a:xfrm>
            <a:off x="8224752" y="2108038"/>
            <a:ext cx="2685300" cy="1669850"/>
          </a:xfrm>
          <a:prstGeom prst="rect">
            <a:avLst/>
          </a:prstGeom>
          <a:noFill/>
          <a:ln>
            <a:noFill/>
          </a:ln>
        </p:spPr>
      </p:pic>
      <p:pic>
        <p:nvPicPr>
          <p:cNvPr id="1265" name="Google Shape;1265;g2ec2d5219ed_0_220"/>
          <p:cNvPicPr preferRelativeResize="0"/>
          <p:nvPr/>
        </p:nvPicPr>
        <p:blipFill>
          <a:blip r:embed="rId5">
            <a:alphaModFix/>
          </a:blip>
          <a:stretch>
            <a:fillRect/>
          </a:stretch>
        </p:blipFill>
        <p:spPr>
          <a:xfrm>
            <a:off x="-1445475" y="1276537"/>
            <a:ext cx="4765695" cy="344067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g2ec2d5219ed_0_2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271" name="Google Shape;1271;g2ec2d5219ed_0_2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72" name="Google Shape;1272;g2ec2d5219ed_0_227"/>
          <p:cNvPicPr preferRelativeResize="0"/>
          <p:nvPr/>
        </p:nvPicPr>
        <p:blipFill>
          <a:blip r:embed="rId3">
            <a:alphaModFix/>
          </a:blip>
          <a:stretch>
            <a:fillRect/>
          </a:stretch>
        </p:blipFill>
        <p:spPr>
          <a:xfrm>
            <a:off x="1383400" y="1635825"/>
            <a:ext cx="6377200" cy="18718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g2ec2d5219ed_0_2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4 clusters</a:t>
            </a:r>
            <a:endParaRPr/>
          </a:p>
        </p:txBody>
      </p:sp>
      <p:sp>
        <p:nvSpPr>
          <p:cNvPr id="1278" name="Google Shape;1278;g2ec2d5219ed_0_2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raisonnables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1 : Les ménages utilisant beaucoup</a:t>
            </a:r>
            <a:r>
              <a:rPr lang="fr"/>
              <a:t> la piscine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2 : Les ménages utilisant beaucoup </a:t>
            </a:r>
            <a:r>
              <a:rPr lang="fr"/>
              <a:t>l’électroménager</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3 : Les ménages utilisant beaucoup </a:t>
            </a:r>
            <a:r>
              <a:rPr lang="fr"/>
              <a:t>les télévisions</a:t>
            </a:r>
            <a:endParaRPr/>
          </a:p>
        </p:txBody>
      </p:sp>
      <p:sp>
        <p:nvSpPr>
          <p:cNvPr id="1279" name="Google Shape;1279;g2ec2d5219ed_0_2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g2ec2d5219ed_0_2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285" name="Google Shape;1285;g2ec2d5219ed_0_2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286" name="Google Shape;1286;g2ec2d5219ed_0_239"/>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4 </a:t>
            </a:r>
            <a:r>
              <a:rPr b="0" i="0" lang="fr" sz="1600" u="none" cap="none" strike="noStrike">
                <a:solidFill>
                  <a:schemeClr val="accent3"/>
                </a:solidFill>
                <a:latin typeface="Proxima Nova"/>
                <a:ea typeface="Proxima Nova"/>
                <a:cs typeface="Proxima Nova"/>
                <a:sym typeface="Proxima Nova"/>
              </a:rPr>
              <a:t>=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287" name="Google Shape;1287;g2ec2d5219ed_0_239"/>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288" name="Google Shape;1288;g2ec2d5219ed_0_239"/>
          <p:cNvPicPr preferRelativeResize="0"/>
          <p:nvPr/>
        </p:nvPicPr>
        <p:blipFill>
          <a:blip r:embed="rId3">
            <a:alphaModFix/>
          </a:blip>
          <a:stretch>
            <a:fillRect/>
          </a:stretch>
        </p:blipFill>
        <p:spPr>
          <a:xfrm>
            <a:off x="2109150" y="1562388"/>
            <a:ext cx="4925700" cy="1970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e810586e8c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Conclusion du pré-traitement</a:t>
            </a:r>
            <a:endParaRPr/>
          </a:p>
        </p:txBody>
      </p:sp>
      <p:sp>
        <p:nvSpPr>
          <p:cNvPr id="171" name="Google Shape;171;g2e810586e8c_0_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fr"/>
              <a:t>Taille du dataset après pré-traitement</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Nombre d’échantillons : 18496</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Nombre de variables : 799 -&gt; 314</a:t>
            </a:r>
            <a:endParaRPr/>
          </a:p>
          <a:p>
            <a:pPr indent="0" lvl="0" marL="0" rtl="0" algn="l">
              <a:lnSpc>
                <a:spcPct val="115000"/>
              </a:lnSpc>
              <a:spcBef>
                <a:spcPts val="0"/>
              </a:spcBef>
              <a:spcAft>
                <a:spcPts val="0"/>
              </a:spcAft>
              <a:buSzPts val="1800"/>
              <a:buNone/>
            </a:pPr>
            <a:r>
              <a:t/>
            </a:r>
            <a:endParaRPr/>
          </a:p>
        </p:txBody>
      </p:sp>
      <p:sp>
        <p:nvSpPr>
          <p:cNvPr id="172" name="Google Shape;172;g2e810586e8c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g2ec2d5219ed_0_24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294" name="Google Shape;1294;g2ec2d5219ed_0_2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295" name="Google Shape;1295;g2ec2d5219ed_0_247"/>
          <p:cNvPicPr preferRelativeResize="0"/>
          <p:nvPr/>
        </p:nvPicPr>
        <p:blipFill>
          <a:blip r:embed="rId3">
            <a:alphaModFix/>
          </a:blip>
          <a:stretch>
            <a:fillRect/>
          </a:stretch>
        </p:blipFill>
        <p:spPr>
          <a:xfrm>
            <a:off x="297425" y="583750"/>
            <a:ext cx="3748471" cy="2089225"/>
          </a:xfrm>
          <a:prstGeom prst="rect">
            <a:avLst/>
          </a:prstGeom>
          <a:noFill/>
          <a:ln>
            <a:noFill/>
          </a:ln>
        </p:spPr>
      </p:pic>
      <p:pic>
        <p:nvPicPr>
          <p:cNvPr id="1296" name="Google Shape;1296;g2ec2d5219ed_0_247"/>
          <p:cNvPicPr preferRelativeResize="0"/>
          <p:nvPr/>
        </p:nvPicPr>
        <p:blipFill>
          <a:blip r:embed="rId4">
            <a:alphaModFix/>
          </a:blip>
          <a:stretch>
            <a:fillRect/>
          </a:stretch>
        </p:blipFill>
        <p:spPr>
          <a:xfrm>
            <a:off x="4387601" y="503475"/>
            <a:ext cx="4013300" cy="2249783"/>
          </a:xfrm>
          <a:prstGeom prst="rect">
            <a:avLst/>
          </a:prstGeom>
          <a:noFill/>
          <a:ln>
            <a:noFill/>
          </a:ln>
        </p:spPr>
      </p:pic>
      <p:pic>
        <p:nvPicPr>
          <p:cNvPr id="1297" name="Google Shape;1297;g2ec2d5219ed_0_247"/>
          <p:cNvPicPr preferRelativeResize="0"/>
          <p:nvPr/>
        </p:nvPicPr>
        <p:blipFill>
          <a:blip r:embed="rId5">
            <a:alphaModFix/>
          </a:blip>
          <a:stretch>
            <a:fillRect/>
          </a:stretch>
        </p:blipFill>
        <p:spPr>
          <a:xfrm>
            <a:off x="311700" y="2734187"/>
            <a:ext cx="4022140" cy="2249775"/>
          </a:xfrm>
          <a:prstGeom prst="rect">
            <a:avLst/>
          </a:prstGeom>
          <a:noFill/>
          <a:ln>
            <a:noFill/>
          </a:ln>
        </p:spPr>
      </p:pic>
      <p:pic>
        <p:nvPicPr>
          <p:cNvPr id="1298" name="Google Shape;1298;g2ec2d5219ed_0_247"/>
          <p:cNvPicPr preferRelativeResize="0"/>
          <p:nvPr/>
        </p:nvPicPr>
        <p:blipFill>
          <a:blip r:embed="rId6">
            <a:alphaModFix/>
          </a:blip>
          <a:stretch>
            <a:fillRect/>
          </a:stretch>
        </p:blipFill>
        <p:spPr>
          <a:xfrm>
            <a:off x="4455501" y="2734175"/>
            <a:ext cx="4016951" cy="22497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g2ec2d5219ed_0_2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304" name="Google Shape;1304;g2ec2d5219ed_0_256"/>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a:t>
            </a:r>
            <a:r>
              <a:rPr b="1" lang="fr"/>
              <a:t>Kernel </a:t>
            </a:r>
            <a:r>
              <a:rPr b="1" lang="fr"/>
              <a:t>K-Means</a:t>
            </a:r>
            <a:r>
              <a:rPr lang="fr"/>
              <a:t> et </a:t>
            </a:r>
            <a:r>
              <a:rPr b="1" lang="fr"/>
              <a:t>5 clusters</a:t>
            </a:r>
            <a:endParaRPr b="1"/>
          </a:p>
        </p:txBody>
      </p:sp>
      <p:pic>
        <p:nvPicPr>
          <p:cNvPr id="1305" name="Google Shape;1305;g2ec2d5219ed_0_256"/>
          <p:cNvPicPr preferRelativeResize="0"/>
          <p:nvPr/>
        </p:nvPicPr>
        <p:blipFill>
          <a:blip r:embed="rId3">
            <a:alphaModFix/>
          </a:blip>
          <a:stretch>
            <a:fillRect/>
          </a:stretch>
        </p:blipFill>
        <p:spPr>
          <a:xfrm>
            <a:off x="7374424" y="1882000"/>
            <a:ext cx="2555925" cy="1797800"/>
          </a:xfrm>
          <a:prstGeom prst="rect">
            <a:avLst/>
          </a:prstGeom>
          <a:noFill/>
          <a:ln>
            <a:noFill/>
          </a:ln>
        </p:spPr>
      </p:pic>
      <p:pic>
        <p:nvPicPr>
          <p:cNvPr id="1306" name="Google Shape;1306;g2ec2d5219ed_0_256"/>
          <p:cNvPicPr preferRelativeResize="0"/>
          <p:nvPr/>
        </p:nvPicPr>
        <p:blipFill>
          <a:blip r:embed="rId4">
            <a:alphaModFix/>
          </a:blip>
          <a:stretch>
            <a:fillRect/>
          </a:stretch>
        </p:blipFill>
        <p:spPr>
          <a:xfrm>
            <a:off x="3728725" y="1455938"/>
            <a:ext cx="4679087" cy="3382750"/>
          </a:xfrm>
          <a:prstGeom prst="rect">
            <a:avLst/>
          </a:prstGeom>
          <a:noFill/>
          <a:ln>
            <a:noFill/>
          </a:ln>
        </p:spPr>
      </p:pic>
      <p:pic>
        <p:nvPicPr>
          <p:cNvPr id="1307" name="Google Shape;1307;g2ec2d5219ed_0_256"/>
          <p:cNvPicPr preferRelativeResize="0"/>
          <p:nvPr/>
        </p:nvPicPr>
        <p:blipFill>
          <a:blip r:embed="rId5">
            <a:alphaModFix/>
          </a:blip>
          <a:stretch>
            <a:fillRect/>
          </a:stretch>
        </p:blipFill>
        <p:spPr>
          <a:xfrm>
            <a:off x="-1147550" y="1374313"/>
            <a:ext cx="4737380" cy="33827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g2ec2d5219ed_0_2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313" name="Google Shape;1313;g2ec2d5219ed_0_2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14" name="Google Shape;1314;g2ec2d5219ed_0_263"/>
          <p:cNvPicPr preferRelativeResize="0"/>
          <p:nvPr/>
        </p:nvPicPr>
        <p:blipFill>
          <a:blip r:embed="rId3">
            <a:alphaModFix/>
          </a:blip>
          <a:stretch>
            <a:fillRect/>
          </a:stretch>
        </p:blipFill>
        <p:spPr>
          <a:xfrm>
            <a:off x="1411088" y="1660438"/>
            <a:ext cx="6321825" cy="18226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g2ec2d5219ed_0_2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5 clusters</a:t>
            </a:r>
            <a:endParaRPr/>
          </a:p>
        </p:txBody>
      </p:sp>
      <p:sp>
        <p:nvSpPr>
          <p:cNvPr id="1320" name="Google Shape;1320;g2ec2d5219ed_0_2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utilisant tout beaucoup</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1 : Les ménages utilisant </a:t>
            </a:r>
            <a:r>
              <a:rPr lang="fr"/>
              <a:t>tout très peu</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2 : Les ménages utilisant beaucoup la piscine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
              <a:t>Cluster 3 : Les ménages utilisant beaucoup </a:t>
            </a:r>
            <a:r>
              <a:rPr lang="fr"/>
              <a:t>les télévisions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
              <a:t>Cluster 4 : Les ménages </a:t>
            </a:r>
            <a:r>
              <a:rPr lang="fr"/>
              <a:t>utilisant beaucoup l’électroménager</a:t>
            </a:r>
            <a:endParaRPr/>
          </a:p>
        </p:txBody>
      </p:sp>
      <p:sp>
        <p:nvSpPr>
          <p:cNvPr id="1321" name="Google Shape;1321;g2ec2d5219ed_0_2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g2ec2d5219ed_0_2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327" name="Google Shape;1327;g2ec2d5219ed_0_2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328" name="Google Shape;1328;g2ec2d5219ed_0_275"/>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5 </a:t>
            </a:r>
            <a:r>
              <a:rPr b="0" i="0" lang="fr" sz="1600" u="none" cap="none" strike="noStrike">
                <a:solidFill>
                  <a:schemeClr val="accent3"/>
                </a:solidFill>
                <a:latin typeface="Proxima Nova"/>
                <a:ea typeface="Proxima Nova"/>
                <a:cs typeface="Proxima Nova"/>
                <a:sym typeface="Proxima Nova"/>
              </a:rPr>
              <a:t>=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329" name="Google Shape;1329;g2ec2d5219ed_0_275"/>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330" name="Google Shape;1330;g2ec2d5219ed_0_275"/>
          <p:cNvPicPr preferRelativeResize="0"/>
          <p:nvPr/>
        </p:nvPicPr>
        <p:blipFill>
          <a:blip r:embed="rId3">
            <a:alphaModFix/>
          </a:blip>
          <a:stretch>
            <a:fillRect/>
          </a:stretch>
        </p:blipFill>
        <p:spPr>
          <a:xfrm>
            <a:off x="2203563" y="1488188"/>
            <a:ext cx="4736875" cy="216712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g2ec2d5219ed_0_28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336" name="Google Shape;1336;g2ec2d5219ed_0_2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37" name="Google Shape;1337;g2ec2d5219ed_0_283"/>
          <p:cNvPicPr preferRelativeResize="0"/>
          <p:nvPr/>
        </p:nvPicPr>
        <p:blipFill>
          <a:blip r:embed="rId3">
            <a:alphaModFix/>
          </a:blip>
          <a:stretch>
            <a:fillRect/>
          </a:stretch>
        </p:blipFill>
        <p:spPr>
          <a:xfrm>
            <a:off x="311700" y="649212"/>
            <a:ext cx="3716425" cy="2105561"/>
          </a:xfrm>
          <a:prstGeom prst="rect">
            <a:avLst/>
          </a:prstGeom>
          <a:noFill/>
          <a:ln>
            <a:noFill/>
          </a:ln>
        </p:spPr>
      </p:pic>
      <p:pic>
        <p:nvPicPr>
          <p:cNvPr id="1338" name="Google Shape;1338;g2ec2d5219ed_0_283"/>
          <p:cNvPicPr preferRelativeResize="0"/>
          <p:nvPr/>
        </p:nvPicPr>
        <p:blipFill>
          <a:blip r:embed="rId4">
            <a:alphaModFix/>
          </a:blip>
          <a:stretch>
            <a:fillRect/>
          </a:stretch>
        </p:blipFill>
        <p:spPr>
          <a:xfrm>
            <a:off x="4924200" y="648900"/>
            <a:ext cx="3716415" cy="2106175"/>
          </a:xfrm>
          <a:prstGeom prst="rect">
            <a:avLst/>
          </a:prstGeom>
          <a:noFill/>
          <a:ln>
            <a:noFill/>
          </a:ln>
        </p:spPr>
      </p:pic>
      <p:pic>
        <p:nvPicPr>
          <p:cNvPr id="1339" name="Google Shape;1339;g2ec2d5219ed_0_283"/>
          <p:cNvPicPr preferRelativeResize="0"/>
          <p:nvPr/>
        </p:nvPicPr>
        <p:blipFill>
          <a:blip r:embed="rId5">
            <a:alphaModFix/>
          </a:blip>
          <a:stretch>
            <a:fillRect/>
          </a:stretch>
        </p:blipFill>
        <p:spPr>
          <a:xfrm>
            <a:off x="2478000" y="2831275"/>
            <a:ext cx="3973900" cy="22041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g2ec2d5219ed_0_291"/>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345" name="Google Shape;1345;g2ec2d5219ed_0_2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46" name="Google Shape;1346;g2ec2d5219ed_0_291"/>
          <p:cNvPicPr preferRelativeResize="0"/>
          <p:nvPr/>
        </p:nvPicPr>
        <p:blipFill>
          <a:blip r:embed="rId3">
            <a:alphaModFix/>
          </a:blip>
          <a:stretch>
            <a:fillRect/>
          </a:stretch>
        </p:blipFill>
        <p:spPr>
          <a:xfrm>
            <a:off x="64975" y="1541527"/>
            <a:ext cx="4507026" cy="2531536"/>
          </a:xfrm>
          <a:prstGeom prst="rect">
            <a:avLst/>
          </a:prstGeom>
          <a:noFill/>
          <a:ln>
            <a:noFill/>
          </a:ln>
        </p:spPr>
      </p:pic>
      <p:pic>
        <p:nvPicPr>
          <p:cNvPr id="1347" name="Google Shape;1347;g2ec2d5219ed_0_291"/>
          <p:cNvPicPr preferRelativeResize="0"/>
          <p:nvPr/>
        </p:nvPicPr>
        <p:blipFill>
          <a:blip r:embed="rId4">
            <a:alphaModFix/>
          </a:blip>
          <a:stretch>
            <a:fillRect/>
          </a:stretch>
        </p:blipFill>
        <p:spPr>
          <a:xfrm>
            <a:off x="4753951" y="1601488"/>
            <a:ext cx="4267199" cy="2411593"/>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g2ec2d5219ed_0_4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a:t>
            </a:r>
            <a:endParaRPr/>
          </a:p>
        </p:txBody>
      </p:sp>
      <p:sp>
        <p:nvSpPr>
          <p:cNvPr id="1353" name="Google Shape;1353;g2ec2d5219ed_0_4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La piscine est un facteur de consommation de consommation d’énergie bien plus important que tous les autres comportements réunis car : </a:t>
            </a:r>
            <a:endParaRPr/>
          </a:p>
          <a:p>
            <a:pPr indent="-317500" lvl="1" marL="914400" rtl="0" algn="l">
              <a:spcBef>
                <a:spcPts val="0"/>
              </a:spcBef>
              <a:spcAft>
                <a:spcPts val="0"/>
              </a:spcAft>
              <a:buSzPts val="1400"/>
              <a:buChar char="○"/>
            </a:pPr>
            <a:r>
              <a:rPr lang="fr"/>
              <a:t>Le cluster 0 a une utilisation plus élevée de tous les équipements sauf la piscine</a:t>
            </a:r>
            <a:endParaRPr/>
          </a:p>
          <a:p>
            <a:pPr indent="-317500" lvl="1" marL="914400" rtl="0" algn="l">
              <a:spcBef>
                <a:spcPts val="0"/>
              </a:spcBef>
              <a:spcAft>
                <a:spcPts val="0"/>
              </a:spcAft>
              <a:buSzPts val="1400"/>
              <a:buChar char="○"/>
            </a:pPr>
            <a:r>
              <a:rPr lang="fr"/>
              <a:t>Le cluster 2 consomme plus d’énergie que le cluster 0</a:t>
            </a:r>
            <a:endParaRPr/>
          </a:p>
        </p:txBody>
      </p:sp>
      <p:sp>
        <p:nvSpPr>
          <p:cNvPr id="1354" name="Google Shape;1354;g2ec2d5219ed_0_4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g2ec2d5219ed_0_2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360" name="Google Shape;1360;g2ec2d5219ed_0_298"/>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a:t>
            </a:r>
            <a:r>
              <a:rPr b="1" lang="fr"/>
              <a:t>Kernel </a:t>
            </a:r>
            <a:r>
              <a:rPr b="1" lang="fr"/>
              <a:t>K-Means</a:t>
            </a:r>
            <a:r>
              <a:rPr lang="fr"/>
              <a:t> et </a:t>
            </a:r>
            <a:r>
              <a:rPr b="1" lang="fr"/>
              <a:t>7 clusters</a:t>
            </a:r>
            <a:endParaRPr b="1"/>
          </a:p>
        </p:txBody>
      </p:sp>
      <p:pic>
        <p:nvPicPr>
          <p:cNvPr id="1361" name="Google Shape;1361;g2ec2d5219ed_0_298"/>
          <p:cNvPicPr preferRelativeResize="0"/>
          <p:nvPr/>
        </p:nvPicPr>
        <p:blipFill>
          <a:blip r:embed="rId3">
            <a:alphaModFix/>
          </a:blip>
          <a:stretch>
            <a:fillRect/>
          </a:stretch>
        </p:blipFill>
        <p:spPr>
          <a:xfrm>
            <a:off x="516575" y="1515263"/>
            <a:ext cx="4657963" cy="3382750"/>
          </a:xfrm>
          <a:prstGeom prst="rect">
            <a:avLst/>
          </a:prstGeom>
          <a:noFill/>
          <a:ln>
            <a:noFill/>
          </a:ln>
        </p:spPr>
      </p:pic>
      <p:pic>
        <p:nvPicPr>
          <p:cNvPr id="1362" name="Google Shape;1362;g2ec2d5219ed_0_298"/>
          <p:cNvPicPr preferRelativeResize="0"/>
          <p:nvPr/>
        </p:nvPicPr>
        <p:blipFill>
          <a:blip r:embed="rId4">
            <a:alphaModFix/>
          </a:blip>
          <a:stretch>
            <a:fillRect/>
          </a:stretch>
        </p:blipFill>
        <p:spPr>
          <a:xfrm>
            <a:off x="5834002" y="1978013"/>
            <a:ext cx="2638450" cy="24572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g2ec2d5219ed_0_3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368" name="Google Shape;1368;g2ec2d5219ed_0_3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69" name="Google Shape;1369;g2ec2d5219ed_0_305"/>
          <p:cNvPicPr preferRelativeResize="0"/>
          <p:nvPr/>
        </p:nvPicPr>
        <p:blipFill>
          <a:blip r:embed="rId3">
            <a:alphaModFix/>
          </a:blip>
          <a:stretch>
            <a:fillRect/>
          </a:stretch>
        </p:blipFill>
        <p:spPr>
          <a:xfrm>
            <a:off x="685600" y="1699800"/>
            <a:ext cx="7772800" cy="174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e7c876f138_0_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Visualisation des données</a:t>
            </a:r>
            <a:endParaRPr/>
          </a:p>
        </p:txBody>
      </p:sp>
      <p:sp>
        <p:nvSpPr>
          <p:cNvPr id="178" name="Google Shape;178;g2e7c876f138_0_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79" name="Google Shape;179;g2e7c876f138_0_69"/>
          <p:cNvPicPr preferRelativeResize="0"/>
          <p:nvPr/>
        </p:nvPicPr>
        <p:blipFill rotWithShape="1">
          <a:blip r:embed="rId3">
            <a:alphaModFix/>
          </a:blip>
          <a:srcRect b="0" l="0" r="0" t="0"/>
          <a:stretch/>
        </p:blipFill>
        <p:spPr>
          <a:xfrm>
            <a:off x="2112350" y="1017725"/>
            <a:ext cx="4919288" cy="3820975"/>
          </a:xfrm>
          <a:prstGeom prst="rect">
            <a:avLst/>
          </a:prstGeom>
          <a:noFill/>
          <a:ln>
            <a:noFill/>
          </a:ln>
        </p:spPr>
      </p:pic>
      <p:sp>
        <p:nvSpPr>
          <p:cNvPr id="180" name="Google Shape;180;g2e7c876f138_0_69"/>
          <p:cNvSpPr txBox="1"/>
          <p:nvPr/>
        </p:nvSpPr>
        <p:spPr>
          <a:xfrm>
            <a:off x="220200" y="338575"/>
            <a:ext cx="1522200" cy="10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Mettre visualisation avec pca</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g2ec2d5219ed_0_3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7 clusters</a:t>
            </a:r>
            <a:endParaRPr/>
          </a:p>
        </p:txBody>
      </p:sp>
      <p:sp>
        <p:nvSpPr>
          <p:cNvPr id="1375" name="Google Shape;1375;g2ec2d5219ed_0_3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ayant une utilisation </a:t>
            </a:r>
            <a:r>
              <a:rPr lang="fr"/>
              <a:t>élevée de</a:t>
            </a:r>
            <a:r>
              <a:rPr lang="fr"/>
              <a:t> l’électroménager et de la piscine</a:t>
            </a:r>
            <a:endParaRPr/>
          </a:p>
          <a:p>
            <a:pPr indent="-342900" lvl="0" marL="457200" rtl="0" algn="l">
              <a:spcBef>
                <a:spcPts val="0"/>
              </a:spcBef>
              <a:spcAft>
                <a:spcPts val="0"/>
              </a:spcAft>
              <a:buSzPts val="1800"/>
              <a:buChar char="●"/>
            </a:pPr>
            <a:r>
              <a:rPr lang="fr"/>
              <a:t>Cluster 1 : </a:t>
            </a:r>
            <a:r>
              <a:rPr lang="fr"/>
              <a:t>Les ménages ayant une utilisation élevée de l’électroménager</a:t>
            </a:r>
            <a:endParaRPr/>
          </a:p>
          <a:p>
            <a:pPr indent="-342900" lvl="0" marL="457200" rtl="0" algn="l">
              <a:spcBef>
                <a:spcPts val="0"/>
              </a:spcBef>
              <a:spcAft>
                <a:spcPts val="0"/>
              </a:spcAft>
              <a:buSzPts val="1800"/>
              <a:buChar char="●"/>
            </a:pPr>
            <a:r>
              <a:rPr lang="fr"/>
              <a:t>Cluster 2 : Les ménages ayant une utilisation plutôt faible de l’électroménager</a:t>
            </a:r>
            <a:endParaRPr/>
          </a:p>
          <a:p>
            <a:pPr indent="-342900" lvl="0" marL="457200" rtl="0" algn="l">
              <a:spcBef>
                <a:spcPts val="0"/>
              </a:spcBef>
              <a:spcAft>
                <a:spcPts val="0"/>
              </a:spcAft>
              <a:buSzPts val="1800"/>
              <a:buChar char="●"/>
            </a:pPr>
            <a:r>
              <a:rPr lang="fr"/>
              <a:t>Cluster 3 : Les ménages utilisant beaucoup la piscine</a:t>
            </a:r>
            <a:endParaRPr/>
          </a:p>
          <a:p>
            <a:pPr indent="-342900" lvl="0" marL="457200" rtl="0" algn="l">
              <a:spcBef>
                <a:spcPts val="0"/>
              </a:spcBef>
              <a:spcAft>
                <a:spcPts val="0"/>
              </a:spcAft>
              <a:buSzPts val="1800"/>
              <a:buChar char="●"/>
            </a:pPr>
            <a:r>
              <a:rPr lang="fr"/>
              <a:t>Cluster 4 : Les ménages ayant une utilisation faible de la piscine</a:t>
            </a:r>
            <a:endParaRPr/>
          </a:p>
          <a:p>
            <a:pPr indent="-342900" lvl="0" marL="457200" rtl="0" algn="l">
              <a:spcBef>
                <a:spcPts val="0"/>
              </a:spcBef>
              <a:spcAft>
                <a:spcPts val="0"/>
              </a:spcAft>
              <a:buSzPts val="1800"/>
              <a:buChar char="●"/>
            </a:pPr>
            <a:r>
              <a:rPr lang="fr"/>
              <a:t>Cluster 5 : Les ménages ayant une utilisation forte de la télévision</a:t>
            </a:r>
            <a:endParaRPr/>
          </a:p>
          <a:p>
            <a:pPr indent="-342900" lvl="0" marL="457200" rtl="0" algn="l">
              <a:spcBef>
                <a:spcPts val="0"/>
              </a:spcBef>
              <a:spcAft>
                <a:spcPts val="0"/>
              </a:spcAft>
              <a:buSzPts val="1800"/>
              <a:buChar char="●"/>
            </a:pPr>
            <a:r>
              <a:rPr lang="fr"/>
              <a:t>Cluster 6 : Les ménages </a:t>
            </a:r>
            <a:r>
              <a:rPr lang="fr"/>
              <a:t>ayant une utilisation faible de la piscine et de la télévision</a:t>
            </a:r>
            <a:endParaRPr/>
          </a:p>
        </p:txBody>
      </p:sp>
      <p:sp>
        <p:nvSpPr>
          <p:cNvPr id="1376" name="Google Shape;1376;g2ec2d5219ed_0_3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g2ec2d5219ed_0_3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382" name="Google Shape;1382;g2ec2d5219ed_0_3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383" name="Google Shape;1383;g2ec2d5219ed_0_317"/>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7 </a:t>
            </a:r>
            <a:r>
              <a:rPr b="0" i="0" lang="fr" sz="1600" u="none" cap="none" strike="noStrike">
                <a:solidFill>
                  <a:schemeClr val="accent3"/>
                </a:solidFill>
                <a:latin typeface="Proxima Nova"/>
                <a:ea typeface="Proxima Nova"/>
                <a:cs typeface="Proxima Nova"/>
                <a:sym typeface="Proxima Nova"/>
              </a:rPr>
              <a:t>=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384" name="Google Shape;1384;g2ec2d5219ed_0_317"/>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385" name="Google Shape;1385;g2ec2d5219ed_0_317"/>
          <p:cNvPicPr preferRelativeResize="0"/>
          <p:nvPr/>
        </p:nvPicPr>
        <p:blipFill>
          <a:blip r:embed="rId3">
            <a:alphaModFix/>
          </a:blip>
          <a:stretch>
            <a:fillRect/>
          </a:stretch>
        </p:blipFill>
        <p:spPr>
          <a:xfrm>
            <a:off x="2392550" y="1186725"/>
            <a:ext cx="4358900" cy="25608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g2ec2d5219ed_0_32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391" name="Google Shape;1391;g2ec2d5219ed_0_3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392" name="Google Shape;1392;g2ec2d5219ed_0_325"/>
          <p:cNvPicPr preferRelativeResize="0"/>
          <p:nvPr/>
        </p:nvPicPr>
        <p:blipFill>
          <a:blip r:embed="rId3">
            <a:alphaModFix/>
          </a:blip>
          <a:stretch>
            <a:fillRect/>
          </a:stretch>
        </p:blipFill>
        <p:spPr>
          <a:xfrm>
            <a:off x="199175" y="541075"/>
            <a:ext cx="3945001" cy="2174569"/>
          </a:xfrm>
          <a:prstGeom prst="rect">
            <a:avLst/>
          </a:prstGeom>
          <a:noFill/>
          <a:ln>
            <a:noFill/>
          </a:ln>
        </p:spPr>
      </p:pic>
      <p:pic>
        <p:nvPicPr>
          <p:cNvPr id="1393" name="Google Shape;1393;g2ec2d5219ed_0_325"/>
          <p:cNvPicPr preferRelativeResize="0"/>
          <p:nvPr/>
        </p:nvPicPr>
        <p:blipFill>
          <a:blip r:embed="rId4">
            <a:alphaModFix/>
          </a:blip>
          <a:stretch>
            <a:fillRect/>
          </a:stretch>
        </p:blipFill>
        <p:spPr>
          <a:xfrm>
            <a:off x="4395425" y="506675"/>
            <a:ext cx="3997650" cy="2243380"/>
          </a:xfrm>
          <a:prstGeom prst="rect">
            <a:avLst/>
          </a:prstGeom>
          <a:noFill/>
          <a:ln>
            <a:noFill/>
          </a:ln>
        </p:spPr>
      </p:pic>
      <p:pic>
        <p:nvPicPr>
          <p:cNvPr id="1394" name="Google Shape;1394;g2ec2d5219ed_0_325"/>
          <p:cNvPicPr preferRelativeResize="0"/>
          <p:nvPr/>
        </p:nvPicPr>
        <p:blipFill>
          <a:blip r:embed="rId5">
            <a:alphaModFix/>
          </a:blip>
          <a:stretch>
            <a:fillRect/>
          </a:stretch>
        </p:blipFill>
        <p:spPr>
          <a:xfrm>
            <a:off x="199175" y="2756796"/>
            <a:ext cx="3944999" cy="2204554"/>
          </a:xfrm>
          <a:prstGeom prst="rect">
            <a:avLst/>
          </a:prstGeom>
          <a:noFill/>
          <a:ln>
            <a:noFill/>
          </a:ln>
        </p:spPr>
      </p:pic>
      <p:pic>
        <p:nvPicPr>
          <p:cNvPr id="1395" name="Google Shape;1395;g2ec2d5219ed_0_325"/>
          <p:cNvPicPr preferRelativeResize="0"/>
          <p:nvPr/>
        </p:nvPicPr>
        <p:blipFill>
          <a:blip r:embed="rId6">
            <a:alphaModFix/>
          </a:blip>
          <a:stretch>
            <a:fillRect/>
          </a:stretch>
        </p:blipFill>
        <p:spPr>
          <a:xfrm>
            <a:off x="4442112" y="2756800"/>
            <a:ext cx="3904285" cy="22045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g2ec2d5219ed_0_33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401" name="Google Shape;1401;g2ec2d5219ed_0_3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402" name="Google Shape;1402;g2ec2d5219ed_0_334"/>
          <p:cNvPicPr preferRelativeResize="0"/>
          <p:nvPr/>
        </p:nvPicPr>
        <p:blipFill>
          <a:blip r:embed="rId3">
            <a:alphaModFix/>
          </a:blip>
          <a:stretch>
            <a:fillRect/>
          </a:stretch>
        </p:blipFill>
        <p:spPr>
          <a:xfrm>
            <a:off x="311700" y="693075"/>
            <a:ext cx="4154350" cy="2315436"/>
          </a:xfrm>
          <a:prstGeom prst="rect">
            <a:avLst/>
          </a:prstGeom>
          <a:noFill/>
          <a:ln>
            <a:noFill/>
          </a:ln>
        </p:spPr>
      </p:pic>
      <p:pic>
        <p:nvPicPr>
          <p:cNvPr id="1403" name="Google Shape;1403;g2ec2d5219ed_0_334"/>
          <p:cNvPicPr preferRelativeResize="0"/>
          <p:nvPr/>
        </p:nvPicPr>
        <p:blipFill>
          <a:blip r:embed="rId4">
            <a:alphaModFix/>
          </a:blip>
          <a:stretch>
            <a:fillRect/>
          </a:stretch>
        </p:blipFill>
        <p:spPr>
          <a:xfrm>
            <a:off x="4714475" y="693075"/>
            <a:ext cx="4117816" cy="2315425"/>
          </a:xfrm>
          <a:prstGeom prst="rect">
            <a:avLst/>
          </a:prstGeom>
          <a:noFill/>
          <a:ln>
            <a:noFill/>
          </a:ln>
        </p:spPr>
      </p:pic>
      <p:pic>
        <p:nvPicPr>
          <p:cNvPr id="1404" name="Google Shape;1404;g2ec2d5219ed_0_334"/>
          <p:cNvPicPr preferRelativeResize="0"/>
          <p:nvPr/>
        </p:nvPicPr>
        <p:blipFill>
          <a:blip r:embed="rId5">
            <a:alphaModFix/>
          </a:blip>
          <a:stretch>
            <a:fillRect/>
          </a:stretch>
        </p:blipFill>
        <p:spPr>
          <a:xfrm>
            <a:off x="2771600" y="3008500"/>
            <a:ext cx="3600789" cy="204832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g2ec2d5219ed_0_3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410" name="Google Shape;1410;g2ec2d5219ed_0_342"/>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a:t>
            </a:r>
            <a:r>
              <a:rPr b="1" lang="fr"/>
              <a:t> </a:t>
            </a:r>
            <a:r>
              <a:rPr b="1" lang="fr"/>
              <a:t>Kernel </a:t>
            </a:r>
            <a:r>
              <a:rPr b="1" lang="fr"/>
              <a:t>K-Means</a:t>
            </a:r>
            <a:r>
              <a:rPr lang="fr"/>
              <a:t> et </a:t>
            </a:r>
            <a:r>
              <a:rPr b="1" lang="fr"/>
              <a:t>8 clusters</a:t>
            </a:r>
            <a:endParaRPr b="1"/>
          </a:p>
        </p:txBody>
      </p:sp>
      <p:pic>
        <p:nvPicPr>
          <p:cNvPr id="1411" name="Google Shape;1411;g2ec2d5219ed_0_342"/>
          <p:cNvPicPr preferRelativeResize="0"/>
          <p:nvPr/>
        </p:nvPicPr>
        <p:blipFill>
          <a:blip r:embed="rId3">
            <a:alphaModFix/>
          </a:blip>
          <a:stretch>
            <a:fillRect/>
          </a:stretch>
        </p:blipFill>
        <p:spPr>
          <a:xfrm>
            <a:off x="595325" y="1515288"/>
            <a:ext cx="4680243" cy="3382750"/>
          </a:xfrm>
          <a:prstGeom prst="rect">
            <a:avLst/>
          </a:prstGeom>
          <a:noFill/>
          <a:ln>
            <a:noFill/>
          </a:ln>
        </p:spPr>
      </p:pic>
      <p:pic>
        <p:nvPicPr>
          <p:cNvPr id="1412" name="Google Shape;1412;g2ec2d5219ed_0_342"/>
          <p:cNvPicPr preferRelativeResize="0"/>
          <p:nvPr/>
        </p:nvPicPr>
        <p:blipFill>
          <a:blip r:embed="rId4">
            <a:alphaModFix/>
          </a:blip>
          <a:stretch>
            <a:fillRect/>
          </a:stretch>
        </p:blipFill>
        <p:spPr>
          <a:xfrm>
            <a:off x="5821876" y="1847825"/>
            <a:ext cx="2650575" cy="27176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g2ec2d5219ed_0_3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1418" name="Google Shape;1418;g2ec2d5219ed_0_3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419" name="Google Shape;1419;g2ec2d5219ed_0_349"/>
          <p:cNvPicPr preferRelativeResize="0"/>
          <p:nvPr/>
        </p:nvPicPr>
        <p:blipFill>
          <a:blip r:embed="rId3">
            <a:alphaModFix/>
          </a:blip>
          <a:stretch>
            <a:fillRect/>
          </a:stretch>
        </p:blipFill>
        <p:spPr>
          <a:xfrm>
            <a:off x="708500" y="1734250"/>
            <a:ext cx="7726999" cy="16750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g2ec2d5219ed_0_3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Résumé des 8 clusters</a:t>
            </a:r>
            <a:endParaRPr/>
          </a:p>
        </p:txBody>
      </p:sp>
      <p:sp>
        <p:nvSpPr>
          <p:cNvPr id="1425" name="Google Shape;1425;g2ec2d5219ed_0_3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Cluster 0 : Les ménages ayant une utilisation plutôt élevée de la piscine</a:t>
            </a:r>
            <a:endParaRPr/>
          </a:p>
          <a:p>
            <a:pPr indent="-342900" lvl="0" marL="457200" rtl="0" algn="l">
              <a:spcBef>
                <a:spcPts val="0"/>
              </a:spcBef>
              <a:spcAft>
                <a:spcPts val="0"/>
              </a:spcAft>
              <a:buSzPts val="1800"/>
              <a:buChar char="●"/>
            </a:pPr>
            <a:r>
              <a:rPr lang="fr"/>
              <a:t>Cluster 1 : Les ménages </a:t>
            </a:r>
            <a:r>
              <a:rPr lang="fr"/>
              <a:t>ayant une utilisation très forte de la télévision</a:t>
            </a:r>
            <a:r>
              <a:rPr lang="fr"/>
              <a:t> et de l’électroménager</a:t>
            </a:r>
            <a:endParaRPr/>
          </a:p>
          <a:p>
            <a:pPr indent="-342900" lvl="0" marL="457200" rtl="0" algn="l">
              <a:spcBef>
                <a:spcPts val="0"/>
              </a:spcBef>
              <a:spcAft>
                <a:spcPts val="0"/>
              </a:spcAft>
              <a:buSzPts val="1800"/>
              <a:buChar char="●"/>
            </a:pPr>
            <a:r>
              <a:rPr lang="fr"/>
              <a:t>Cluster 2 : Les ménages ayant une utilisation très forte de l’électroménager</a:t>
            </a:r>
            <a:endParaRPr/>
          </a:p>
          <a:p>
            <a:pPr indent="-342900" lvl="0" marL="457200" rtl="0" algn="l">
              <a:spcBef>
                <a:spcPts val="0"/>
              </a:spcBef>
              <a:spcAft>
                <a:spcPts val="0"/>
              </a:spcAft>
              <a:buSzPts val="1800"/>
              <a:buChar char="●"/>
            </a:pPr>
            <a:r>
              <a:rPr lang="fr"/>
              <a:t>Cluster 3 : Les ménages ayant une utilisation plutôt forte de la télévision</a:t>
            </a:r>
            <a:endParaRPr/>
          </a:p>
          <a:p>
            <a:pPr indent="-342900" lvl="0" marL="457200" rtl="0" algn="l">
              <a:spcBef>
                <a:spcPts val="0"/>
              </a:spcBef>
              <a:spcAft>
                <a:spcPts val="0"/>
              </a:spcAft>
              <a:buSzPts val="1800"/>
              <a:buChar char="●"/>
            </a:pPr>
            <a:r>
              <a:rPr lang="fr"/>
              <a:t>Cluster 4 : Les ménages ayant une utilisation très forte de la piscine</a:t>
            </a:r>
            <a:endParaRPr/>
          </a:p>
          <a:p>
            <a:pPr indent="-342900" lvl="0" marL="457200" rtl="0" algn="l">
              <a:spcBef>
                <a:spcPts val="0"/>
              </a:spcBef>
              <a:spcAft>
                <a:spcPts val="0"/>
              </a:spcAft>
              <a:buSzPts val="1800"/>
              <a:buChar char="●"/>
            </a:pPr>
            <a:r>
              <a:rPr lang="fr"/>
              <a:t>Cluster 5 : Les ménages ayant une utilisation très faible de la télévision</a:t>
            </a:r>
            <a:endParaRPr/>
          </a:p>
          <a:p>
            <a:pPr indent="-342900" lvl="0" marL="457200" rtl="0" algn="l">
              <a:spcBef>
                <a:spcPts val="0"/>
              </a:spcBef>
              <a:spcAft>
                <a:spcPts val="0"/>
              </a:spcAft>
              <a:buSzPts val="1800"/>
              <a:buChar char="●"/>
            </a:pPr>
            <a:r>
              <a:rPr lang="fr"/>
              <a:t>Cluster 6 : Les ménages ayant une utilisation plutôt forte de l’électroménager et très faible de la télévision</a:t>
            </a:r>
            <a:endParaRPr/>
          </a:p>
          <a:p>
            <a:pPr indent="-342900" lvl="0" marL="457200" rtl="0" algn="l">
              <a:spcBef>
                <a:spcPts val="0"/>
              </a:spcBef>
              <a:spcAft>
                <a:spcPts val="0"/>
              </a:spcAft>
              <a:buSzPts val="1800"/>
              <a:buChar char="●"/>
            </a:pPr>
            <a:r>
              <a:rPr lang="fr"/>
              <a:t>Cluster 7 : Les ménages ayant une utilisation très faible de tout</a:t>
            </a:r>
            <a:endParaRPr/>
          </a:p>
        </p:txBody>
      </p:sp>
      <p:sp>
        <p:nvSpPr>
          <p:cNvPr id="1426" name="Google Shape;1426;g2ec2d5219ed_0_3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g2ec2d5219ed_0_3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1432" name="Google Shape;1432;g2ec2d5219ed_0_3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1433" name="Google Shape;1433;g2ec2d5219ed_0_361"/>
          <p:cNvSpPr txBox="1"/>
          <p:nvPr/>
        </p:nvSpPr>
        <p:spPr>
          <a:xfrm>
            <a:off x="161565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8 </a:t>
            </a:r>
            <a:r>
              <a:rPr b="0" i="0" lang="fr" sz="1600" u="none" cap="none" strike="noStrike">
                <a:solidFill>
                  <a:schemeClr val="accent3"/>
                </a:solidFill>
                <a:latin typeface="Proxima Nova"/>
                <a:ea typeface="Proxima Nova"/>
                <a:cs typeface="Proxima Nova"/>
                <a:sym typeface="Proxima Nova"/>
              </a:rPr>
              <a:t>=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1434" name="Google Shape;1434;g2ec2d5219ed_0_361"/>
          <p:cNvSpPr/>
          <p:nvPr/>
        </p:nvSpPr>
        <p:spPr>
          <a:xfrm>
            <a:off x="6156175" y="391657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1435" name="Google Shape;1435;g2ec2d5219ed_0_361"/>
          <p:cNvPicPr preferRelativeResize="0"/>
          <p:nvPr/>
        </p:nvPicPr>
        <p:blipFill>
          <a:blip r:embed="rId3">
            <a:alphaModFix/>
          </a:blip>
          <a:stretch>
            <a:fillRect/>
          </a:stretch>
        </p:blipFill>
        <p:spPr>
          <a:xfrm>
            <a:off x="2451188" y="1093925"/>
            <a:ext cx="4241622" cy="27464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g2ec2d5219ed_0_369"/>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441" name="Google Shape;1441;g2ec2d5219ed_0_3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442" name="Google Shape;1442;g2ec2d5219ed_0_369"/>
          <p:cNvPicPr preferRelativeResize="0"/>
          <p:nvPr/>
        </p:nvPicPr>
        <p:blipFill>
          <a:blip r:embed="rId3">
            <a:alphaModFix/>
          </a:blip>
          <a:stretch>
            <a:fillRect/>
          </a:stretch>
        </p:blipFill>
        <p:spPr>
          <a:xfrm>
            <a:off x="309938" y="572700"/>
            <a:ext cx="3988475" cy="2209377"/>
          </a:xfrm>
          <a:prstGeom prst="rect">
            <a:avLst/>
          </a:prstGeom>
          <a:noFill/>
          <a:ln>
            <a:noFill/>
          </a:ln>
        </p:spPr>
      </p:pic>
      <p:pic>
        <p:nvPicPr>
          <p:cNvPr id="1443" name="Google Shape;1443;g2ec2d5219ed_0_369"/>
          <p:cNvPicPr preferRelativeResize="0"/>
          <p:nvPr/>
        </p:nvPicPr>
        <p:blipFill>
          <a:blip r:embed="rId4">
            <a:alphaModFix/>
          </a:blip>
          <a:stretch>
            <a:fillRect/>
          </a:stretch>
        </p:blipFill>
        <p:spPr>
          <a:xfrm>
            <a:off x="4554362" y="558588"/>
            <a:ext cx="4023750" cy="2237591"/>
          </a:xfrm>
          <a:prstGeom prst="rect">
            <a:avLst/>
          </a:prstGeom>
          <a:noFill/>
          <a:ln>
            <a:noFill/>
          </a:ln>
        </p:spPr>
      </p:pic>
      <p:pic>
        <p:nvPicPr>
          <p:cNvPr id="1444" name="Google Shape;1444;g2ec2d5219ed_0_369"/>
          <p:cNvPicPr preferRelativeResize="0"/>
          <p:nvPr/>
        </p:nvPicPr>
        <p:blipFill>
          <a:blip r:embed="rId5">
            <a:alphaModFix/>
          </a:blip>
          <a:stretch>
            <a:fillRect/>
          </a:stretch>
        </p:blipFill>
        <p:spPr>
          <a:xfrm>
            <a:off x="309950" y="2796163"/>
            <a:ext cx="3988451" cy="2233787"/>
          </a:xfrm>
          <a:prstGeom prst="rect">
            <a:avLst/>
          </a:prstGeom>
          <a:noFill/>
          <a:ln>
            <a:noFill/>
          </a:ln>
        </p:spPr>
      </p:pic>
      <p:pic>
        <p:nvPicPr>
          <p:cNvPr id="1445" name="Google Shape;1445;g2ec2d5219ed_0_369"/>
          <p:cNvPicPr preferRelativeResize="0"/>
          <p:nvPr/>
        </p:nvPicPr>
        <p:blipFill>
          <a:blip r:embed="rId6">
            <a:alphaModFix/>
          </a:blip>
          <a:stretch>
            <a:fillRect/>
          </a:stretch>
        </p:blipFill>
        <p:spPr>
          <a:xfrm>
            <a:off x="4585525" y="2808375"/>
            <a:ext cx="3961412" cy="22093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g2ec2d5219ed_0_37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1451" name="Google Shape;1451;g2ec2d5219ed_0_3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452" name="Google Shape;1452;g2ec2d5219ed_0_378"/>
          <p:cNvPicPr preferRelativeResize="0"/>
          <p:nvPr/>
        </p:nvPicPr>
        <p:blipFill>
          <a:blip r:embed="rId3">
            <a:alphaModFix/>
          </a:blip>
          <a:stretch>
            <a:fillRect/>
          </a:stretch>
        </p:blipFill>
        <p:spPr>
          <a:xfrm>
            <a:off x="199175" y="572700"/>
            <a:ext cx="3945001" cy="2197371"/>
          </a:xfrm>
          <a:prstGeom prst="rect">
            <a:avLst/>
          </a:prstGeom>
          <a:noFill/>
          <a:ln>
            <a:noFill/>
          </a:ln>
        </p:spPr>
      </p:pic>
      <p:pic>
        <p:nvPicPr>
          <p:cNvPr id="1453" name="Google Shape;1453;g2ec2d5219ed_0_378"/>
          <p:cNvPicPr preferRelativeResize="0"/>
          <p:nvPr/>
        </p:nvPicPr>
        <p:blipFill>
          <a:blip r:embed="rId4">
            <a:alphaModFix/>
          </a:blip>
          <a:stretch>
            <a:fillRect/>
          </a:stretch>
        </p:blipFill>
        <p:spPr>
          <a:xfrm>
            <a:off x="4421750" y="574125"/>
            <a:ext cx="3945000" cy="2194535"/>
          </a:xfrm>
          <a:prstGeom prst="rect">
            <a:avLst/>
          </a:prstGeom>
          <a:noFill/>
          <a:ln>
            <a:noFill/>
          </a:ln>
        </p:spPr>
      </p:pic>
      <p:pic>
        <p:nvPicPr>
          <p:cNvPr id="1454" name="Google Shape;1454;g2ec2d5219ed_0_378"/>
          <p:cNvPicPr preferRelativeResize="0"/>
          <p:nvPr/>
        </p:nvPicPr>
        <p:blipFill>
          <a:blip r:embed="rId5">
            <a:alphaModFix/>
          </a:blip>
          <a:stretch>
            <a:fillRect/>
          </a:stretch>
        </p:blipFill>
        <p:spPr>
          <a:xfrm>
            <a:off x="172850" y="2806925"/>
            <a:ext cx="3997650" cy="2249890"/>
          </a:xfrm>
          <a:prstGeom prst="rect">
            <a:avLst/>
          </a:prstGeom>
          <a:noFill/>
          <a:ln>
            <a:noFill/>
          </a:ln>
        </p:spPr>
      </p:pic>
      <p:pic>
        <p:nvPicPr>
          <p:cNvPr id="1455" name="Google Shape;1455;g2ec2d5219ed_0_378"/>
          <p:cNvPicPr preferRelativeResize="0"/>
          <p:nvPr/>
        </p:nvPicPr>
        <p:blipFill>
          <a:blip r:embed="rId6">
            <a:alphaModFix/>
          </a:blip>
          <a:stretch>
            <a:fillRect/>
          </a:stretch>
        </p:blipFill>
        <p:spPr>
          <a:xfrm>
            <a:off x="4421750" y="2830343"/>
            <a:ext cx="3945000" cy="22030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15614d6cbe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avec ELPAY</a:t>
            </a:r>
            <a:endParaRPr/>
          </a:p>
        </p:txBody>
      </p:sp>
      <p:sp>
        <p:nvSpPr>
          <p:cNvPr id="186" name="Google Shape;186;g215614d6cbe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187" name="Google Shape;187;g215614d6cbe_0_0"/>
          <p:cNvPicPr preferRelativeResize="0"/>
          <p:nvPr/>
        </p:nvPicPr>
        <p:blipFill rotWithShape="1">
          <a:blip r:embed="rId3">
            <a:alphaModFix/>
          </a:blip>
          <a:srcRect b="0" l="0" r="0" t="0"/>
          <a:stretch/>
        </p:blipFill>
        <p:spPr>
          <a:xfrm>
            <a:off x="1743075" y="2181225"/>
            <a:ext cx="5657850" cy="7810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g2ec2d5219ed_0_4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a:t>
            </a:r>
            <a:endParaRPr/>
          </a:p>
        </p:txBody>
      </p:sp>
      <p:sp>
        <p:nvSpPr>
          <p:cNvPr id="1461" name="Google Shape;1461;g2ec2d5219ed_0_4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Comme précédemment, l’électroménager est un facteur de consommation de consommation d’énergie plus important que la télévision :</a:t>
            </a:r>
            <a:endParaRPr/>
          </a:p>
          <a:p>
            <a:pPr indent="-317500" lvl="1" marL="914400" rtl="0" algn="l">
              <a:spcBef>
                <a:spcPts val="0"/>
              </a:spcBef>
              <a:spcAft>
                <a:spcPts val="0"/>
              </a:spcAft>
              <a:buSzPts val="1400"/>
              <a:buChar char="○"/>
            </a:pPr>
            <a:r>
              <a:rPr lang="fr"/>
              <a:t>Même analyse avec les clusters 1 et 2</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
              <a:t>Comme précédemment, la piscine est le facteur de consommation de consommation d’énergie le plus important :</a:t>
            </a:r>
            <a:endParaRPr/>
          </a:p>
          <a:p>
            <a:pPr indent="-317500" lvl="1" marL="914400" rtl="0" algn="l">
              <a:spcBef>
                <a:spcPts val="0"/>
              </a:spcBef>
              <a:spcAft>
                <a:spcPts val="0"/>
              </a:spcAft>
              <a:buSzPts val="1400"/>
              <a:buChar char="○"/>
            </a:pPr>
            <a:r>
              <a:rPr lang="fr"/>
              <a:t>Même analyse avec les clusters 0 et 3</a:t>
            </a:r>
            <a:endParaRPr/>
          </a:p>
        </p:txBody>
      </p:sp>
      <p:sp>
        <p:nvSpPr>
          <p:cNvPr id="1462" name="Google Shape;1462;g2ec2d5219ed_0_4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g2ec2d5219ed_0_4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Conclusion</a:t>
            </a:r>
            <a:endParaRPr/>
          </a:p>
        </p:txBody>
      </p:sp>
      <p:sp>
        <p:nvSpPr>
          <p:cNvPr id="1468" name="Google Shape;1468;g2ec2d5219ed_0_4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1469" name="Google Shape;1469;g2ec2d5219ed_0_475"/>
          <p:cNvPicPr preferRelativeResize="0"/>
          <p:nvPr/>
        </p:nvPicPr>
        <p:blipFill>
          <a:blip r:embed="rId3">
            <a:alphaModFix/>
          </a:blip>
          <a:stretch>
            <a:fillRect/>
          </a:stretch>
        </p:blipFill>
        <p:spPr>
          <a:xfrm>
            <a:off x="893238" y="1685038"/>
            <a:ext cx="7357525" cy="1773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Sélection de features</a:t>
            </a:r>
            <a:endParaRPr/>
          </a:p>
        </p:txBody>
      </p:sp>
      <p:sp>
        <p:nvSpPr>
          <p:cNvPr id="193" name="Google Shape;19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e8952ea516_0_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Méthode 1 : Corrélation sur l’ensemble des données</a:t>
            </a:r>
            <a:endParaRPr/>
          </a:p>
        </p:txBody>
      </p:sp>
      <p:sp>
        <p:nvSpPr>
          <p:cNvPr id="199" name="Google Shape;199;g2e8952ea516_0_20"/>
          <p:cNvSpPr txBox="1"/>
          <p:nvPr>
            <p:ph idx="1" type="body"/>
          </p:nvPr>
        </p:nvSpPr>
        <p:spPr>
          <a:xfrm>
            <a:off x="311700" y="1152475"/>
            <a:ext cx="8520600" cy="2095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Calcul de la corrélation entre toutes les variables et la variable target ‘KWH’</a:t>
            </a:r>
            <a:endParaRPr/>
          </a:p>
          <a:p>
            <a:pPr indent="-342900" lvl="0" marL="457200" rtl="0" algn="l">
              <a:lnSpc>
                <a:spcPct val="115000"/>
              </a:lnSpc>
              <a:spcBef>
                <a:spcPts val="0"/>
              </a:spcBef>
              <a:spcAft>
                <a:spcPts val="0"/>
              </a:spcAft>
              <a:buSzPts val="1800"/>
              <a:buChar char="●"/>
            </a:pPr>
            <a:r>
              <a:rPr lang="fr"/>
              <a:t>Calcul de la corrélation entre toutes les variables et la variable target ‘DOLLAREL’</a:t>
            </a:r>
            <a:endParaRPr/>
          </a:p>
          <a:p>
            <a:pPr indent="-342900" lvl="0" marL="457200" rtl="0" algn="l">
              <a:lnSpc>
                <a:spcPct val="115000"/>
              </a:lnSpc>
              <a:spcBef>
                <a:spcPts val="0"/>
              </a:spcBef>
              <a:spcAft>
                <a:spcPts val="0"/>
              </a:spcAft>
              <a:buSzPts val="1800"/>
              <a:buChar char="●"/>
            </a:pPr>
            <a:r>
              <a:rPr lang="fr"/>
              <a:t>Sélection des variables avec une corrélation supérieure à la moyenne</a:t>
            </a:r>
            <a:endParaRPr/>
          </a:p>
          <a:p>
            <a:pPr indent="-342900" lvl="0" marL="457200" rtl="0" algn="l">
              <a:lnSpc>
                <a:spcPct val="115000"/>
              </a:lnSpc>
              <a:spcBef>
                <a:spcPts val="0"/>
              </a:spcBef>
              <a:spcAft>
                <a:spcPts val="0"/>
              </a:spcAft>
              <a:buSzPts val="1800"/>
              <a:buChar char="●"/>
            </a:pPr>
            <a:r>
              <a:rPr lang="fr"/>
              <a:t>Intersection des variables</a:t>
            </a:r>
            <a:endParaRPr/>
          </a:p>
          <a:p>
            <a:pPr indent="-342900" lvl="0" marL="457200" rtl="0" algn="l">
              <a:lnSpc>
                <a:spcPct val="115000"/>
              </a:lnSpc>
              <a:spcBef>
                <a:spcPts val="0"/>
              </a:spcBef>
              <a:spcAft>
                <a:spcPts val="0"/>
              </a:spcAft>
              <a:buSzPts val="1800"/>
              <a:buChar char="●"/>
            </a:pPr>
            <a:r>
              <a:rPr lang="fr"/>
              <a:t>Résultat : 106 variables retenues sur les 314 variables </a:t>
            </a:r>
            <a:endParaRPr/>
          </a:p>
        </p:txBody>
      </p:sp>
      <p:sp>
        <p:nvSpPr>
          <p:cNvPr id="200" name="Google Shape;200;g2e8952ea516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01" name="Google Shape;201;g2e8952ea516_0_20"/>
          <p:cNvSpPr txBox="1"/>
          <p:nvPr/>
        </p:nvSpPr>
        <p:spPr>
          <a:xfrm>
            <a:off x="1174500" y="3318900"/>
            <a:ext cx="1903200" cy="699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avec KWH</a:t>
            </a:r>
            <a:endParaRPr b="0" i="0" sz="1800" u="none" cap="none" strike="noStrike">
              <a:solidFill>
                <a:schemeClr val="accent3"/>
              </a:solidFill>
              <a:latin typeface="Proxima Nova"/>
              <a:ea typeface="Proxima Nova"/>
              <a:cs typeface="Proxima Nova"/>
              <a:sym typeface="Proxima Nova"/>
            </a:endParaRPr>
          </a:p>
        </p:txBody>
      </p:sp>
      <p:sp>
        <p:nvSpPr>
          <p:cNvPr id="202" name="Google Shape;202;g2e8952ea516_0_20"/>
          <p:cNvSpPr txBox="1"/>
          <p:nvPr/>
        </p:nvSpPr>
        <p:spPr>
          <a:xfrm>
            <a:off x="1174500" y="4214850"/>
            <a:ext cx="1903200" cy="699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avec DOLLAREL</a:t>
            </a:r>
            <a:endParaRPr b="0" i="0" sz="1800" u="none" cap="none" strike="noStrike">
              <a:solidFill>
                <a:schemeClr val="accent3"/>
              </a:solidFill>
              <a:latin typeface="Proxima Nova"/>
              <a:ea typeface="Proxima Nova"/>
              <a:cs typeface="Proxima Nova"/>
              <a:sym typeface="Proxima Nova"/>
            </a:endParaRPr>
          </a:p>
        </p:txBody>
      </p:sp>
      <p:sp>
        <p:nvSpPr>
          <p:cNvPr id="203" name="Google Shape;203;g2e8952ea516_0_20"/>
          <p:cNvSpPr txBox="1"/>
          <p:nvPr/>
        </p:nvSpPr>
        <p:spPr>
          <a:xfrm>
            <a:off x="3874750" y="3409350"/>
            <a:ext cx="1313400" cy="519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&gt; moy</a:t>
            </a:r>
            <a:endParaRPr b="0" i="0" sz="1800" u="none" cap="none" strike="noStrike">
              <a:solidFill>
                <a:schemeClr val="accent3"/>
              </a:solidFill>
              <a:latin typeface="Proxima Nova"/>
              <a:ea typeface="Proxima Nova"/>
              <a:cs typeface="Proxima Nova"/>
              <a:sym typeface="Proxima Nova"/>
            </a:endParaRPr>
          </a:p>
        </p:txBody>
      </p:sp>
      <p:sp>
        <p:nvSpPr>
          <p:cNvPr id="204" name="Google Shape;204;g2e8952ea516_0_20"/>
          <p:cNvSpPr txBox="1"/>
          <p:nvPr/>
        </p:nvSpPr>
        <p:spPr>
          <a:xfrm>
            <a:off x="3874750" y="4305300"/>
            <a:ext cx="1313400" cy="519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Corr. &gt; moy</a:t>
            </a:r>
            <a:endParaRPr b="0" i="0" sz="1800" u="none" cap="none" strike="noStrike">
              <a:solidFill>
                <a:schemeClr val="accent3"/>
              </a:solidFill>
              <a:latin typeface="Proxima Nova"/>
              <a:ea typeface="Proxima Nova"/>
              <a:cs typeface="Proxima Nova"/>
              <a:sym typeface="Proxima Nova"/>
            </a:endParaRPr>
          </a:p>
        </p:txBody>
      </p:sp>
      <p:sp>
        <p:nvSpPr>
          <p:cNvPr id="205" name="Google Shape;205;g2e8952ea516_0_20"/>
          <p:cNvSpPr txBox="1"/>
          <p:nvPr/>
        </p:nvSpPr>
        <p:spPr>
          <a:xfrm>
            <a:off x="6695475" y="3865650"/>
            <a:ext cx="1360500" cy="519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Intersection</a:t>
            </a:r>
            <a:endParaRPr b="0" i="0" sz="1800" u="none" cap="none" strike="noStrike">
              <a:solidFill>
                <a:schemeClr val="accent3"/>
              </a:solidFill>
              <a:latin typeface="Proxima Nova"/>
              <a:ea typeface="Proxima Nova"/>
              <a:cs typeface="Proxima Nova"/>
              <a:sym typeface="Proxima Nova"/>
            </a:endParaRPr>
          </a:p>
        </p:txBody>
      </p:sp>
      <p:sp>
        <p:nvSpPr>
          <p:cNvPr id="206" name="Google Shape;206;g2e8952ea516_0_20"/>
          <p:cNvSpPr/>
          <p:nvPr/>
        </p:nvSpPr>
        <p:spPr>
          <a:xfrm>
            <a:off x="3077700" y="3562700"/>
            <a:ext cx="796800" cy="24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07" name="Google Shape;207;g2e8952ea516_0_20"/>
          <p:cNvSpPr/>
          <p:nvPr/>
        </p:nvSpPr>
        <p:spPr>
          <a:xfrm>
            <a:off x="3077700" y="4443000"/>
            <a:ext cx="796800" cy="24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08" name="Google Shape;208;g2e8952ea516_0_20"/>
          <p:cNvSpPr/>
          <p:nvPr/>
        </p:nvSpPr>
        <p:spPr>
          <a:xfrm rot="-1487362">
            <a:off x="5688522" y="4305444"/>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09" name="Google Shape;209;g2e8952ea516_0_20"/>
          <p:cNvSpPr/>
          <p:nvPr/>
        </p:nvSpPr>
        <p:spPr>
          <a:xfrm rot="1496463">
            <a:off x="5688547" y="3514780"/>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2ed149f3567_0_1"/>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Plan</a:t>
            </a:r>
            <a:endParaRPr/>
          </a:p>
        </p:txBody>
      </p:sp>
      <p:sp>
        <p:nvSpPr>
          <p:cNvPr id="68" name="Google Shape;68;g2ed149f3567_0_1"/>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9" name="Google Shape;69;g2ed149f3567_0_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eac4b94a76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15" name="Google Shape;215;g2eac4b94a76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Méthode 1 : Résultats (exemples de quelques variables)</a:t>
            </a:r>
            <a:endParaRPr/>
          </a:p>
        </p:txBody>
      </p:sp>
      <p:pic>
        <p:nvPicPr>
          <p:cNvPr id="216" name="Google Shape;216;g2eac4b94a76_0_6"/>
          <p:cNvPicPr preferRelativeResize="0"/>
          <p:nvPr/>
        </p:nvPicPr>
        <p:blipFill>
          <a:blip r:embed="rId3">
            <a:alphaModFix/>
          </a:blip>
          <a:stretch>
            <a:fillRect/>
          </a:stretch>
        </p:blipFill>
        <p:spPr>
          <a:xfrm>
            <a:off x="785800" y="1017725"/>
            <a:ext cx="3143060" cy="3820975"/>
          </a:xfrm>
          <a:prstGeom prst="rect">
            <a:avLst/>
          </a:prstGeom>
          <a:noFill/>
          <a:ln>
            <a:noFill/>
          </a:ln>
        </p:spPr>
      </p:pic>
      <p:pic>
        <p:nvPicPr>
          <p:cNvPr id="217" name="Google Shape;217;g2eac4b94a76_0_6"/>
          <p:cNvPicPr preferRelativeResize="0"/>
          <p:nvPr/>
        </p:nvPicPr>
        <p:blipFill>
          <a:blip r:embed="rId4">
            <a:alphaModFix/>
          </a:blip>
          <a:stretch>
            <a:fillRect/>
          </a:stretch>
        </p:blipFill>
        <p:spPr>
          <a:xfrm>
            <a:off x="4933485" y="1017725"/>
            <a:ext cx="2920691" cy="3820975"/>
          </a:xfrm>
          <a:prstGeom prst="rect">
            <a:avLst/>
          </a:prstGeom>
          <a:noFill/>
          <a:ln>
            <a:noFill/>
          </a:ln>
        </p:spPr>
      </p:pic>
      <p:sp>
        <p:nvSpPr>
          <p:cNvPr id="218" name="Google Shape;218;g2eac4b94a76_0_6"/>
          <p:cNvSpPr txBox="1"/>
          <p:nvPr/>
        </p:nvSpPr>
        <p:spPr>
          <a:xfrm>
            <a:off x="5372550" y="4663225"/>
            <a:ext cx="1957200" cy="3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accent3"/>
                </a:solidFill>
                <a:latin typeface="Proxima Nova"/>
                <a:ea typeface="Proxima Nova"/>
                <a:cs typeface="Proxima Nova"/>
                <a:sym typeface="Proxima Nova"/>
              </a:rPr>
              <a:t>…</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154537ae3c_0_34"/>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Catégorisation des variables : </a:t>
            </a:r>
            <a:endParaRPr/>
          </a:p>
          <a:p>
            <a:pPr indent="0" lvl="0" marL="457200" rtl="0" algn="l">
              <a:lnSpc>
                <a:spcPct val="115000"/>
              </a:lnSpc>
              <a:spcBef>
                <a:spcPts val="0"/>
              </a:spcBef>
              <a:spcAft>
                <a:spcPts val="0"/>
              </a:spcAft>
              <a:buSzPts val="1800"/>
              <a:buNone/>
            </a:pPr>
            <a:r>
              <a:rPr lang="fr"/>
              <a:t>Dans le dataset d’origine, les variables sont déjà toutes catégorisées</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Application de la méthode 1 dans chaque catégorie</a:t>
            </a:r>
            <a:endParaRPr/>
          </a:p>
        </p:txBody>
      </p:sp>
      <p:sp>
        <p:nvSpPr>
          <p:cNvPr id="224" name="Google Shape;224;g2154537ae3c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25" name="Google Shape;225;g2154537ae3c_0_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Corrélation sur les données catégorisées</a:t>
            </a:r>
            <a:endParaRPr/>
          </a:p>
        </p:txBody>
      </p:sp>
      <p:pic>
        <p:nvPicPr>
          <p:cNvPr id="226" name="Google Shape;226;g2154537ae3c_0_34"/>
          <p:cNvPicPr preferRelativeResize="0"/>
          <p:nvPr/>
        </p:nvPicPr>
        <p:blipFill rotWithShape="1">
          <a:blip r:embed="rId3">
            <a:alphaModFix/>
          </a:blip>
          <a:srcRect b="0" l="0" r="0" t="0"/>
          <a:stretch/>
        </p:blipFill>
        <p:spPr>
          <a:xfrm>
            <a:off x="651063" y="1853850"/>
            <a:ext cx="7841876" cy="1118400"/>
          </a:xfrm>
          <a:prstGeom prst="rect">
            <a:avLst/>
          </a:prstGeom>
          <a:noFill/>
          <a:ln>
            <a:noFill/>
          </a:ln>
        </p:spPr>
      </p:pic>
      <p:pic>
        <p:nvPicPr>
          <p:cNvPr id="227" name="Google Shape;227;g2154537ae3c_0_34"/>
          <p:cNvPicPr preferRelativeResize="0"/>
          <p:nvPr/>
        </p:nvPicPr>
        <p:blipFill rotWithShape="1">
          <a:blip r:embed="rId4">
            <a:alphaModFix/>
          </a:blip>
          <a:srcRect b="0" l="0" r="0" t="0"/>
          <a:stretch/>
        </p:blipFill>
        <p:spPr>
          <a:xfrm>
            <a:off x="651063" y="2972250"/>
            <a:ext cx="7841876" cy="1059900"/>
          </a:xfrm>
          <a:prstGeom prst="rect">
            <a:avLst/>
          </a:prstGeom>
          <a:noFill/>
          <a:ln>
            <a:noFill/>
          </a:ln>
        </p:spPr>
      </p:pic>
      <p:sp>
        <p:nvSpPr>
          <p:cNvPr id="228" name="Google Shape;228;g2154537ae3c_0_34"/>
          <p:cNvSpPr/>
          <p:nvPr/>
        </p:nvSpPr>
        <p:spPr>
          <a:xfrm>
            <a:off x="7487175" y="1853850"/>
            <a:ext cx="1005900" cy="217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2 : Résultats</a:t>
            </a:r>
            <a:endParaRPr/>
          </a:p>
          <a:p>
            <a:pPr indent="0" lvl="0" marL="0" rtl="0" algn="ctr">
              <a:lnSpc>
                <a:spcPct val="100000"/>
              </a:lnSpc>
              <a:spcBef>
                <a:spcPts val="0"/>
              </a:spcBef>
              <a:spcAft>
                <a:spcPts val="0"/>
              </a:spcAft>
              <a:buSzPct val="111111"/>
              <a:buNone/>
            </a:pPr>
            <a:r>
              <a:t/>
            </a:r>
            <a:endParaRPr/>
          </a:p>
          <a:p>
            <a:pPr indent="0" lvl="0" marL="0" rtl="0" algn="ctr">
              <a:lnSpc>
                <a:spcPct val="100000"/>
              </a:lnSpc>
              <a:spcBef>
                <a:spcPts val="0"/>
              </a:spcBef>
              <a:spcAft>
                <a:spcPts val="0"/>
              </a:spcAft>
              <a:buSzPct val="111111"/>
              <a:buNone/>
            </a:pPr>
            <a:r>
              <a:t/>
            </a:r>
            <a:endParaRPr/>
          </a:p>
        </p:txBody>
      </p:sp>
      <p:sp>
        <p:nvSpPr>
          <p:cNvPr id="234" name="Google Shape;23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235" name="Google Shape;235;p6"/>
          <p:cNvPicPr preferRelativeResize="0"/>
          <p:nvPr/>
        </p:nvPicPr>
        <p:blipFill>
          <a:blip r:embed="rId3">
            <a:alphaModFix/>
          </a:blip>
          <a:stretch>
            <a:fillRect/>
          </a:stretch>
        </p:blipFill>
        <p:spPr>
          <a:xfrm>
            <a:off x="2339788" y="1017725"/>
            <a:ext cx="4464424" cy="3820975"/>
          </a:xfrm>
          <a:prstGeom prst="rect">
            <a:avLst/>
          </a:prstGeom>
          <a:noFill/>
          <a:ln>
            <a:noFill/>
          </a:ln>
        </p:spPr>
      </p:pic>
      <p:sp>
        <p:nvSpPr>
          <p:cNvPr id="236" name="Google Shape;236;p6"/>
          <p:cNvSpPr txBox="1"/>
          <p:nvPr/>
        </p:nvSpPr>
        <p:spPr>
          <a:xfrm>
            <a:off x="430150" y="770125"/>
            <a:ext cx="1702800" cy="15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trier le tableau</a:t>
            </a:r>
            <a:endParaRPr sz="1800">
              <a:solidFill>
                <a:srgbClr val="FF0000"/>
              </a:solidFill>
              <a:latin typeface="Proxima Nova"/>
              <a:ea typeface="Proxima Nova"/>
              <a:cs typeface="Proxima Nova"/>
              <a:sym typeface="Proxima Nova"/>
            </a:endParaRPr>
          </a:p>
        </p:txBody>
      </p:sp>
      <p:sp>
        <p:nvSpPr>
          <p:cNvPr id="237" name="Google Shape;237;p6"/>
          <p:cNvSpPr txBox="1"/>
          <p:nvPr/>
        </p:nvSpPr>
        <p:spPr>
          <a:xfrm>
            <a:off x="266875" y="1487400"/>
            <a:ext cx="1621200" cy="20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rajouter 3e colonne : nb features total par categorie</a:t>
            </a:r>
            <a:endParaRPr sz="1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a:t>
            </a:r>
            <a:endParaRPr sz="1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pourcentage</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154537ae3c_0_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du coude appliquée au gain d’information</a:t>
            </a:r>
            <a:endParaRPr/>
          </a:p>
        </p:txBody>
      </p:sp>
      <p:sp>
        <p:nvSpPr>
          <p:cNvPr id="243" name="Google Shape;243;g2154537ae3c_0_56"/>
          <p:cNvSpPr txBox="1"/>
          <p:nvPr>
            <p:ph idx="1" type="body"/>
          </p:nvPr>
        </p:nvSpPr>
        <p:spPr>
          <a:xfrm>
            <a:off x="311700" y="1089550"/>
            <a:ext cx="8520600" cy="2488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115000"/>
              </a:lnSpc>
              <a:spcBef>
                <a:spcPts val="0"/>
              </a:spcBef>
              <a:spcAft>
                <a:spcPts val="0"/>
              </a:spcAft>
              <a:buSzPct val="129032"/>
              <a:buNone/>
            </a:pPr>
            <a:r>
              <a:rPr b="1" lang="fr"/>
              <a:t>Définition du DecisionTreeRegressor</a:t>
            </a:r>
            <a:endParaRPr/>
          </a:p>
          <a:p>
            <a:pPr indent="0" lvl="0" marL="0" rtl="0" algn="l">
              <a:lnSpc>
                <a:spcPct val="115000"/>
              </a:lnSpc>
              <a:spcBef>
                <a:spcPts val="0"/>
              </a:spcBef>
              <a:spcAft>
                <a:spcPts val="0"/>
              </a:spcAft>
              <a:buSzPct val="129032"/>
              <a:buNone/>
            </a:pPr>
            <a:r>
              <a:rPr lang="fr"/>
              <a:t>Le DecisionTreeRegressor est un algorithme d'apprentissage automatique qui utilise un arbre de décision pour prédire des valeurs continues, ici la valeur de KWH ou DOLLAREL.</a:t>
            </a:r>
            <a:endParaRPr/>
          </a:p>
          <a:p>
            <a:pPr indent="0" lvl="0" marL="0" rtl="0" algn="l">
              <a:lnSpc>
                <a:spcPct val="115000"/>
              </a:lnSpc>
              <a:spcBef>
                <a:spcPts val="0"/>
              </a:spcBef>
              <a:spcAft>
                <a:spcPts val="0"/>
              </a:spcAft>
              <a:buSzPct val="129032"/>
              <a:buNone/>
            </a:pPr>
            <a:r>
              <a:t/>
            </a:r>
            <a:endParaRPr/>
          </a:p>
          <a:p>
            <a:pPr indent="0" lvl="0" marL="0" rtl="0" algn="l">
              <a:lnSpc>
                <a:spcPct val="115000"/>
              </a:lnSpc>
              <a:spcBef>
                <a:spcPts val="0"/>
              </a:spcBef>
              <a:spcAft>
                <a:spcPts val="0"/>
              </a:spcAft>
              <a:buSzPct val="129032"/>
              <a:buNone/>
            </a:pPr>
            <a:r>
              <a:rPr b="1" lang="fr"/>
              <a:t>Principe du DecisionTreeRegressor</a:t>
            </a:r>
            <a:endParaRPr/>
          </a:p>
          <a:p>
            <a:pPr indent="0" lvl="0" marL="0" rtl="0" algn="l">
              <a:lnSpc>
                <a:spcPct val="115000"/>
              </a:lnSpc>
              <a:spcBef>
                <a:spcPts val="0"/>
              </a:spcBef>
              <a:spcAft>
                <a:spcPts val="0"/>
              </a:spcAft>
              <a:buSzPct val="129032"/>
              <a:buNone/>
            </a:pPr>
            <a:r>
              <a:rPr lang="fr"/>
              <a:t>Un arbre de décision est une structure arborescente qui pose des questions sur les caractéristiques des données d'entraînement. À chaque question, l'arbre divise les données en fonction des réponses.</a:t>
            </a:r>
            <a:endParaRPr/>
          </a:p>
          <a:p>
            <a:pPr indent="0" lvl="0" marL="0" rtl="0" algn="l">
              <a:lnSpc>
                <a:spcPct val="115000"/>
              </a:lnSpc>
              <a:spcBef>
                <a:spcPts val="0"/>
              </a:spcBef>
              <a:spcAft>
                <a:spcPts val="0"/>
              </a:spcAft>
              <a:buSzPct val="129032"/>
              <a:buNone/>
            </a:pPr>
            <a:r>
              <a:rPr lang="fr"/>
              <a:t>Pour prédire une nouvelle valeur, l'arbre suit les branches de l'arbre en fonction des caractéristiques de la nouvelle donnée. La valeur prédite est la valeur moyenne des données dans la feuille finale.</a:t>
            </a:r>
            <a:endParaRPr/>
          </a:p>
          <a:p>
            <a:pPr indent="0" lvl="0" marL="0" rtl="0" algn="l">
              <a:lnSpc>
                <a:spcPct val="115000"/>
              </a:lnSpc>
              <a:spcBef>
                <a:spcPts val="0"/>
              </a:spcBef>
              <a:spcAft>
                <a:spcPts val="0"/>
              </a:spcAft>
              <a:buSzPct val="129032"/>
              <a:buNone/>
            </a:pPr>
            <a:r>
              <a:t/>
            </a:r>
            <a:endParaRPr/>
          </a:p>
        </p:txBody>
      </p:sp>
      <p:sp>
        <p:nvSpPr>
          <p:cNvPr id="244" name="Google Shape;244;g2154537ae3c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245" name="Google Shape;245;g2154537ae3c_0_56"/>
          <p:cNvPicPr preferRelativeResize="0"/>
          <p:nvPr/>
        </p:nvPicPr>
        <p:blipFill rotWithShape="1">
          <a:blip r:embed="rId3">
            <a:alphaModFix/>
          </a:blip>
          <a:srcRect b="0" l="0" r="0" t="0"/>
          <a:stretch/>
        </p:blipFill>
        <p:spPr>
          <a:xfrm>
            <a:off x="1946675" y="3239725"/>
            <a:ext cx="5250626" cy="1817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154537ae3c_0_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du coude appliquée au gain d’information</a:t>
            </a:r>
            <a:endParaRPr/>
          </a:p>
        </p:txBody>
      </p:sp>
      <p:sp>
        <p:nvSpPr>
          <p:cNvPr id="251" name="Google Shape;251;g2154537ae3c_0_74"/>
          <p:cNvSpPr txBox="1"/>
          <p:nvPr>
            <p:ph idx="1" type="body"/>
          </p:nvPr>
        </p:nvSpPr>
        <p:spPr>
          <a:xfrm>
            <a:off x="311700" y="1089550"/>
            <a:ext cx="8520600" cy="3573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8"/>
              <a:buNone/>
            </a:pPr>
            <a:r>
              <a:rPr b="1" lang="fr"/>
              <a:t>Définition de l’Importance des variables</a:t>
            </a:r>
            <a:endParaRPr/>
          </a:p>
          <a:p>
            <a:pPr indent="0" lvl="0" marL="0" rtl="0" algn="l">
              <a:lnSpc>
                <a:spcPct val="115000"/>
              </a:lnSpc>
              <a:spcBef>
                <a:spcPts val="0"/>
              </a:spcBef>
              <a:spcAft>
                <a:spcPts val="0"/>
              </a:spcAft>
              <a:buSzPct val="108108"/>
              <a:buNone/>
            </a:pPr>
            <a:r>
              <a:rPr lang="fr"/>
              <a:t>L'importance des variables est évaluée en mesurant la réduction de l'impureté à chaque division de l'arbre de décision. L'impureté est quantifiée par l'erreur quadratique dans notre cas.</a:t>
            </a:r>
            <a:endParaRPr/>
          </a:p>
          <a:p>
            <a:pPr indent="0" lvl="0" marL="0" rtl="0" algn="l">
              <a:lnSpc>
                <a:spcPct val="115000"/>
              </a:lnSpc>
              <a:spcBef>
                <a:spcPts val="0"/>
              </a:spcBef>
              <a:spcAft>
                <a:spcPts val="0"/>
              </a:spcAft>
              <a:buSzPct val="108108"/>
              <a:buNone/>
            </a:pPr>
            <a:r>
              <a:t/>
            </a:r>
            <a:endParaRPr/>
          </a:p>
          <a:p>
            <a:pPr indent="0" lvl="0" marL="0" rtl="0" algn="l">
              <a:lnSpc>
                <a:spcPct val="115000"/>
              </a:lnSpc>
              <a:spcBef>
                <a:spcPts val="0"/>
              </a:spcBef>
              <a:spcAft>
                <a:spcPts val="0"/>
              </a:spcAft>
              <a:buSzPct val="108108"/>
              <a:buNone/>
            </a:pPr>
            <a:r>
              <a:rPr b="1" lang="fr"/>
              <a:t>Principe de calcul</a:t>
            </a:r>
            <a:endParaRPr b="1"/>
          </a:p>
          <a:p>
            <a:pPr indent="0" lvl="0" marL="0" rtl="0" algn="l">
              <a:lnSpc>
                <a:spcPct val="115000"/>
              </a:lnSpc>
              <a:spcBef>
                <a:spcPts val="0"/>
              </a:spcBef>
              <a:spcAft>
                <a:spcPts val="0"/>
              </a:spcAft>
              <a:buSzPct val="108108"/>
              <a:buNone/>
            </a:pPr>
            <a:r>
              <a:rPr lang="fr"/>
              <a:t>À chaque nœud de l'arbre, l'algorithme sélectionne la caractéristique et le seuil de division qui maximisent la réduction d'impureté des sous-ensembles résultants.</a:t>
            </a:r>
            <a:endParaRPr/>
          </a:p>
          <a:p>
            <a:pPr indent="0" lvl="0" marL="0" rtl="0" algn="l">
              <a:lnSpc>
                <a:spcPct val="115000"/>
              </a:lnSpc>
              <a:spcBef>
                <a:spcPts val="0"/>
              </a:spcBef>
              <a:spcAft>
                <a:spcPts val="0"/>
              </a:spcAft>
              <a:buSzPct val="108108"/>
              <a:buNone/>
            </a:pPr>
            <a:r>
              <a:rPr lang="fr"/>
              <a:t>La contribution de chaque caractéristique à cette réduction d'impureté est cumulée tout au long de l'arbre.</a:t>
            </a:r>
            <a:endParaRPr/>
          </a:p>
          <a:p>
            <a:pPr indent="0" lvl="0" marL="0" rtl="0" algn="l">
              <a:lnSpc>
                <a:spcPct val="115000"/>
              </a:lnSpc>
              <a:spcBef>
                <a:spcPts val="0"/>
              </a:spcBef>
              <a:spcAft>
                <a:spcPts val="0"/>
              </a:spcAft>
              <a:buSzPct val="108108"/>
              <a:buNone/>
            </a:pPr>
            <a:r>
              <a:t/>
            </a:r>
            <a:endParaRPr/>
          </a:p>
          <a:p>
            <a:pPr indent="0" lvl="0" marL="0" rtl="0" algn="l">
              <a:lnSpc>
                <a:spcPct val="115000"/>
              </a:lnSpc>
              <a:spcBef>
                <a:spcPts val="0"/>
              </a:spcBef>
              <a:spcAft>
                <a:spcPts val="0"/>
              </a:spcAft>
              <a:buSzPct val="108108"/>
              <a:buNone/>
            </a:pPr>
            <a:r>
              <a:rPr lang="fr"/>
              <a:t>L'importance des caractéristiques représente donc la contribution relative de chaque caractéristique à la réduction de l'erreur quadratique.</a:t>
            </a:r>
            <a:endParaRPr/>
          </a:p>
          <a:p>
            <a:pPr indent="0" lvl="0" marL="0" rtl="0" algn="l">
              <a:lnSpc>
                <a:spcPct val="115000"/>
              </a:lnSpc>
              <a:spcBef>
                <a:spcPts val="0"/>
              </a:spcBef>
              <a:spcAft>
                <a:spcPts val="0"/>
              </a:spcAft>
              <a:buSzPct val="108108"/>
              <a:buNone/>
            </a:pPr>
            <a:r>
              <a:t/>
            </a:r>
            <a:endParaRPr/>
          </a:p>
        </p:txBody>
      </p:sp>
      <p:sp>
        <p:nvSpPr>
          <p:cNvPr id="252" name="Google Shape;252;g2154537ae3c_0_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154537ae3c_0_86"/>
          <p:cNvSpPr txBox="1"/>
          <p:nvPr>
            <p:ph idx="1" type="body"/>
          </p:nvPr>
        </p:nvSpPr>
        <p:spPr>
          <a:xfrm>
            <a:off x="311700" y="1057825"/>
            <a:ext cx="8520600" cy="2064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b="1" lang="fr"/>
              <a:t>Méthode du coude</a:t>
            </a:r>
            <a:endParaRPr/>
          </a:p>
          <a:p>
            <a:pPr indent="0" lvl="0" marL="0" rtl="0" algn="l">
              <a:lnSpc>
                <a:spcPct val="115000"/>
              </a:lnSpc>
              <a:spcBef>
                <a:spcPts val="1200"/>
              </a:spcBef>
              <a:spcAft>
                <a:spcPts val="0"/>
              </a:spcAft>
              <a:buSzPct val="117647"/>
              <a:buNone/>
            </a:pPr>
            <a:r>
              <a:rPr lang="fr"/>
              <a:t>Après le calcul de l'importance des variables, celles-ci sont triées par ordre décroissant et leurs importances sont cumulées.</a:t>
            </a:r>
            <a:endParaRPr/>
          </a:p>
          <a:p>
            <a:pPr indent="0" lvl="0" marL="0" rtl="0" algn="l">
              <a:lnSpc>
                <a:spcPct val="115000"/>
              </a:lnSpc>
              <a:spcBef>
                <a:spcPts val="1200"/>
              </a:spcBef>
              <a:spcAft>
                <a:spcPts val="0"/>
              </a:spcAft>
              <a:buSzPct val="117647"/>
              <a:buNone/>
            </a:pPr>
            <a:r>
              <a:rPr lang="fr"/>
              <a:t>Une courbe cumulative est ainsi obtenue, illustrée ci-dessous. En identifiant le point de coude sur cette courbe, nous pouvons déterminer un nombre optimal de variables à sélectionner.</a:t>
            </a:r>
            <a:endParaRPr/>
          </a:p>
          <a:p>
            <a:pPr indent="0" lvl="0" marL="0" rtl="0" algn="l">
              <a:lnSpc>
                <a:spcPct val="115000"/>
              </a:lnSpc>
              <a:spcBef>
                <a:spcPts val="1200"/>
              </a:spcBef>
              <a:spcAft>
                <a:spcPts val="0"/>
              </a:spcAft>
              <a:buSzPct val="117647"/>
              <a:buNone/>
            </a:pPr>
            <a:r>
              <a:t/>
            </a:r>
            <a:endParaRPr/>
          </a:p>
        </p:txBody>
      </p:sp>
      <p:sp>
        <p:nvSpPr>
          <p:cNvPr id="258" name="Google Shape;258;g2154537ae3c_0_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59" name="Google Shape;259;g2154537ae3c_0_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du coude appliquée au gain d’information</a:t>
            </a:r>
            <a:endParaRPr/>
          </a:p>
        </p:txBody>
      </p:sp>
      <p:pic>
        <p:nvPicPr>
          <p:cNvPr id="260" name="Google Shape;260;g2154537ae3c_0_86"/>
          <p:cNvPicPr preferRelativeResize="0"/>
          <p:nvPr/>
        </p:nvPicPr>
        <p:blipFill rotWithShape="1">
          <a:blip r:embed="rId3">
            <a:alphaModFix/>
          </a:blip>
          <a:srcRect b="0" l="0" r="0" t="0"/>
          <a:stretch/>
        </p:blipFill>
        <p:spPr>
          <a:xfrm>
            <a:off x="664400" y="2682200"/>
            <a:ext cx="3586750" cy="2260775"/>
          </a:xfrm>
          <a:prstGeom prst="rect">
            <a:avLst/>
          </a:prstGeom>
          <a:noFill/>
          <a:ln>
            <a:noFill/>
          </a:ln>
        </p:spPr>
      </p:pic>
      <p:pic>
        <p:nvPicPr>
          <p:cNvPr id="261" name="Google Shape;261;g2154537ae3c_0_86"/>
          <p:cNvPicPr preferRelativeResize="0"/>
          <p:nvPr/>
        </p:nvPicPr>
        <p:blipFill rotWithShape="1">
          <a:blip r:embed="rId4">
            <a:alphaModFix/>
          </a:blip>
          <a:srcRect b="0" l="0" r="0" t="0"/>
          <a:stretch/>
        </p:blipFill>
        <p:spPr>
          <a:xfrm>
            <a:off x="4735850" y="2689655"/>
            <a:ext cx="3586749" cy="2245870"/>
          </a:xfrm>
          <a:prstGeom prst="rect">
            <a:avLst/>
          </a:prstGeom>
          <a:noFill/>
          <a:ln>
            <a:noFill/>
          </a:ln>
        </p:spPr>
      </p:pic>
      <p:sp>
        <p:nvSpPr>
          <p:cNvPr id="262" name="Google Shape;262;g2154537ae3c_0_86"/>
          <p:cNvSpPr/>
          <p:nvPr/>
        </p:nvSpPr>
        <p:spPr>
          <a:xfrm>
            <a:off x="1765175" y="34683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63" name="Google Shape;263;g2154537ae3c_0_86"/>
          <p:cNvSpPr/>
          <p:nvPr/>
        </p:nvSpPr>
        <p:spPr>
          <a:xfrm>
            <a:off x="5223000" y="287917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154537ae3c_0_100"/>
          <p:cNvSpPr txBox="1"/>
          <p:nvPr>
            <p:ph idx="1" type="body"/>
          </p:nvPr>
        </p:nvSpPr>
        <p:spPr>
          <a:xfrm>
            <a:off x="311700" y="1412100"/>
            <a:ext cx="8520600" cy="1159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La méthode précédemment décrite a été utilisée sur l’ensemble des données pré-traitées.</a:t>
            </a:r>
            <a:endParaRPr/>
          </a:p>
          <a:p>
            <a:pPr indent="0" lvl="0" marL="0" rtl="0" algn="l">
              <a:lnSpc>
                <a:spcPct val="115000"/>
              </a:lnSpc>
              <a:spcBef>
                <a:spcPts val="0"/>
              </a:spcBef>
              <a:spcAft>
                <a:spcPts val="0"/>
              </a:spcAft>
              <a:buSzPts val="1800"/>
              <a:buNone/>
            </a:pPr>
            <a:r>
              <a:rPr lang="fr"/>
              <a:t>Résultat : 98 variables retenues sur les 314 variables.</a:t>
            </a:r>
            <a:endParaRPr/>
          </a:p>
        </p:txBody>
      </p:sp>
      <p:sp>
        <p:nvSpPr>
          <p:cNvPr id="269" name="Google Shape;269;g2154537ae3c_0_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70" name="Google Shape;270;g2154537ae3c_0_100"/>
          <p:cNvSpPr txBox="1"/>
          <p:nvPr>
            <p:ph type="title"/>
          </p:nvPr>
        </p:nvSpPr>
        <p:spPr>
          <a:xfrm>
            <a:off x="311700" y="445025"/>
            <a:ext cx="8520600" cy="911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3 : Gain d’information sur l’ensemble des données</a:t>
            </a:r>
            <a:endParaRPr/>
          </a:p>
        </p:txBody>
      </p:sp>
      <p:sp>
        <p:nvSpPr>
          <p:cNvPr id="271" name="Google Shape;271;g2154537ae3c_0_100"/>
          <p:cNvSpPr txBox="1"/>
          <p:nvPr/>
        </p:nvSpPr>
        <p:spPr>
          <a:xfrm>
            <a:off x="347100" y="3464375"/>
            <a:ext cx="978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Dataset</a:t>
            </a:r>
            <a:endParaRPr b="0" i="0" sz="1800" u="none" cap="none" strike="noStrike">
              <a:solidFill>
                <a:schemeClr val="accent3"/>
              </a:solidFill>
              <a:latin typeface="Proxima Nova"/>
              <a:ea typeface="Proxima Nova"/>
              <a:cs typeface="Proxima Nova"/>
              <a:sym typeface="Proxima Nova"/>
            </a:endParaRPr>
          </a:p>
        </p:txBody>
      </p:sp>
      <p:sp>
        <p:nvSpPr>
          <p:cNvPr id="272" name="Google Shape;272;g2154537ae3c_0_100"/>
          <p:cNvSpPr txBox="1"/>
          <p:nvPr/>
        </p:nvSpPr>
        <p:spPr>
          <a:xfrm>
            <a:off x="2081213" y="2905600"/>
            <a:ext cx="1383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IG avec KWH</a:t>
            </a:r>
            <a:endParaRPr b="0" i="0" sz="1800" u="none" cap="none" strike="noStrike">
              <a:solidFill>
                <a:schemeClr val="accent3"/>
              </a:solidFill>
              <a:latin typeface="Proxima Nova"/>
              <a:ea typeface="Proxima Nova"/>
              <a:cs typeface="Proxima Nova"/>
              <a:sym typeface="Proxima Nova"/>
            </a:endParaRPr>
          </a:p>
        </p:txBody>
      </p:sp>
      <p:sp>
        <p:nvSpPr>
          <p:cNvPr id="273" name="Google Shape;273;g2154537ae3c_0_100"/>
          <p:cNvSpPr txBox="1"/>
          <p:nvPr/>
        </p:nvSpPr>
        <p:spPr>
          <a:xfrm>
            <a:off x="2081288" y="3916225"/>
            <a:ext cx="13833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IG avec DOLLAREL</a:t>
            </a:r>
            <a:endParaRPr b="0" i="0" sz="1800" u="none" cap="none" strike="noStrike">
              <a:solidFill>
                <a:schemeClr val="accent3"/>
              </a:solidFill>
              <a:latin typeface="Proxima Nova"/>
              <a:ea typeface="Proxima Nova"/>
              <a:cs typeface="Proxima Nova"/>
              <a:sym typeface="Proxima Nova"/>
            </a:endParaRPr>
          </a:p>
        </p:txBody>
      </p:sp>
      <p:sp>
        <p:nvSpPr>
          <p:cNvPr id="274" name="Google Shape;274;g2154537ae3c_0_100"/>
          <p:cNvSpPr txBox="1"/>
          <p:nvPr/>
        </p:nvSpPr>
        <p:spPr>
          <a:xfrm>
            <a:off x="4138875" y="2905600"/>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Sélection des features</a:t>
            </a:r>
            <a:endParaRPr b="0" i="0" sz="1800" u="none" cap="none" strike="noStrike">
              <a:solidFill>
                <a:schemeClr val="accent3"/>
              </a:solidFill>
              <a:latin typeface="Proxima Nova"/>
              <a:ea typeface="Proxima Nova"/>
              <a:cs typeface="Proxima Nova"/>
              <a:sym typeface="Proxima Nova"/>
            </a:endParaRPr>
          </a:p>
        </p:txBody>
      </p:sp>
      <p:sp>
        <p:nvSpPr>
          <p:cNvPr id="275" name="Google Shape;275;g2154537ae3c_0_100"/>
          <p:cNvSpPr txBox="1"/>
          <p:nvPr/>
        </p:nvSpPr>
        <p:spPr>
          <a:xfrm>
            <a:off x="4138950" y="3916225"/>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Sélection des features</a:t>
            </a:r>
            <a:endParaRPr b="0" i="0" sz="1800" u="none" cap="none" strike="noStrike">
              <a:solidFill>
                <a:schemeClr val="accent3"/>
              </a:solidFill>
              <a:latin typeface="Proxima Nova"/>
              <a:ea typeface="Proxima Nova"/>
              <a:cs typeface="Proxima Nova"/>
              <a:sym typeface="Proxima Nova"/>
            </a:endParaRPr>
          </a:p>
        </p:txBody>
      </p:sp>
      <p:sp>
        <p:nvSpPr>
          <p:cNvPr id="276" name="Google Shape;276;g2154537ae3c_0_100"/>
          <p:cNvSpPr txBox="1"/>
          <p:nvPr/>
        </p:nvSpPr>
        <p:spPr>
          <a:xfrm>
            <a:off x="6646450" y="3464375"/>
            <a:ext cx="1563000" cy="747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Union des variables</a:t>
            </a:r>
            <a:endParaRPr b="0" i="0" sz="1800" u="none" cap="none" strike="noStrike">
              <a:solidFill>
                <a:schemeClr val="accent3"/>
              </a:solidFill>
              <a:latin typeface="Proxima Nova"/>
              <a:ea typeface="Proxima Nova"/>
              <a:cs typeface="Proxima Nova"/>
              <a:sym typeface="Proxima Nova"/>
            </a:endParaRPr>
          </a:p>
        </p:txBody>
      </p:sp>
      <p:sp>
        <p:nvSpPr>
          <p:cNvPr id="277" name="Google Shape;277;g2154537ae3c_0_100"/>
          <p:cNvSpPr/>
          <p:nvPr/>
        </p:nvSpPr>
        <p:spPr>
          <a:xfrm>
            <a:off x="3518400" y="3187075"/>
            <a:ext cx="506400" cy="3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78" name="Google Shape;278;g2154537ae3c_0_100"/>
          <p:cNvSpPr/>
          <p:nvPr/>
        </p:nvSpPr>
        <p:spPr>
          <a:xfrm>
            <a:off x="3518400" y="4120075"/>
            <a:ext cx="506400" cy="3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79" name="Google Shape;279;g2154537ae3c_0_100"/>
          <p:cNvSpPr/>
          <p:nvPr/>
        </p:nvSpPr>
        <p:spPr>
          <a:xfrm rot="1496463">
            <a:off x="1473010" y="4007205"/>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80" name="Google Shape;280;g2154537ae3c_0_100"/>
          <p:cNvSpPr/>
          <p:nvPr/>
        </p:nvSpPr>
        <p:spPr>
          <a:xfrm rot="-1487362">
            <a:off x="1472985" y="318706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81" name="Google Shape;281;g2154537ae3c_0_100"/>
          <p:cNvSpPr/>
          <p:nvPr/>
        </p:nvSpPr>
        <p:spPr>
          <a:xfrm rot="1496463">
            <a:off x="5863885" y="3187005"/>
            <a:ext cx="506539" cy="3394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82" name="Google Shape;282;g2154537ae3c_0_100"/>
          <p:cNvSpPr/>
          <p:nvPr/>
        </p:nvSpPr>
        <p:spPr>
          <a:xfrm rot="-1487362">
            <a:off x="5863860" y="4007269"/>
            <a:ext cx="506578" cy="3393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ed149f3567_0_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8" name="Google Shape;288;g2ed149f3567_0_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rgbClr val="FF0000"/>
                </a:solidFill>
              </a:rPr>
              <a:t>mettre exemples resultats méthode 3</a:t>
            </a:r>
            <a:endParaRPr>
              <a:solidFill>
                <a:srgbClr val="FF0000"/>
              </a:solidFill>
            </a:endParaRPr>
          </a:p>
        </p:txBody>
      </p:sp>
      <p:sp>
        <p:nvSpPr>
          <p:cNvPr id="289" name="Google Shape;289;g2ed149f3567_0_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154537ae3c_0_141"/>
          <p:cNvSpPr txBox="1"/>
          <p:nvPr>
            <p:ph idx="1" type="body"/>
          </p:nvPr>
        </p:nvSpPr>
        <p:spPr>
          <a:xfrm>
            <a:off x="311700" y="1435625"/>
            <a:ext cx="8520600" cy="3133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fr"/>
              <a:t>Comme indiqué précédemment, les données d’origine sont catégorisées.</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fr"/>
              <a:t>La méthode du coude a donc été appliqué dans chaque catégorie</a:t>
            </a:r>
            <a:endParaRPr/>
          </a:p>
        </p:txBody>
      </p:sp>
      <p:sp>
        <p:nvSpPr>
          <p:cNvPr id="295" name="Google Shape;295;g2154537ae3c_0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296" name="Google Shape;296;g2154537ae3c_0_141"/>
          <p:cNvSpPr txBox="1"/>
          <p:nvPr>
            <p:ph type="title"/>
          </p:nvPr>
        </p:nvSpPr>
        <p:spPr>
          <a:xfrm>
            <a:off x="311700" y="445025"/>
            <a:ext cx="8520600" cy="990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Méthode 4 : Gain d’information sur les données catégorisées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154537ae3c_0_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302" name="Google Shape;302;g2154537ae3c_0_148"/>
          <p:cNvPicPr preferRelativeResize="0"/>
          <p:nvPr/>
        </p:nvPicPr>
        <p:blipFill rotWithShape="1">
          <a:blip r:embed="rId3">
            <a:alphaModFix/>
          </a:blip>
          <a:srcRect b="0" l="0" r="0" t="0"/>
          <a:stretch/>
        </p:blipFill>
        <p:spPr>
          <a:xfrm>
            <a:off x="2355550" y="1138575"/>
            <a:ext cx="4432900" cy="3820975"/>
          </a:xfrm>
          <a:prstGeom prst="rect">
            <a:avLst/>
          </a:prstGeom>
          <a:noFill/>
          <a:ln>
            <a:noFill/>
          </a:ln>
        </p:spPr>
      </p:pic>
      <p:sp>
        <p:nvSpPr>
          <p:cNvPr id="303" name="Google Shape;303;g2154537ae3c_0_148"/>
          <p:cNvSpPr txBox="1"/>
          <p:nvPr>
            <p:ph type="title"/>
          </p:nvPr>
        </p:nvSpPr>
        <p:spPr>
          <a:xfrm>
            <a:off x="311700" y="445025"/>
            <a:ext cx="8520600" cy="990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Méthode 4 : Résultats</a:t>
            </a:r>
            <a:endParaRPr/>
          </a:p>
        </p:txBody>
      </p:sp>
      <p:sp>
        <p:nvSpPr>
          <p:cNvPr id="304" name="Google Shape;304;g2154537ae3c_0_148"/>
          <p:cNvSpPr txBox="1"/>
          <p:nvPr/>
        </p:nvSpPr>
        <p:spPr>
          <a:xfrm>
            <a:off x="266875" y="1487400"/>
            <a:ext cx="1621200" cy="20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rajouter 3e colonne : nb features total par categorie</a:t>
            </a:r>
            <a:endParaRPr sz="1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a:t>
            </a:r>
            <a:endParaRPr sz="1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pourcentage</a:t>
            </a:r>
            <a:endParaRPr sz="1800">
              <a:solidFill>
                <a:srgbClr val="FF0000"/>
              </a:solidFill>
              <a:latin typeface="Proxima Nova"/>
              <a:ea typeface="Proxima Nova"/>
              <a:cs typeface="Proxima Nova"/>
              <a:sym typeface="Proxima Nova"/>
            </a:endParaRPr>
          </a:p>
        </p:txBody>
      </p:sp>
      <p:sp>
        <p:nvSpPr>
          <p:cNvPr id="305" name="Google Shape;305;g2154537ae3c_0_148"/>
          <p:cNvSpPr txBox="1"/>
          <p:nvPr/>
        </p:nvSpPr>
        <p:spPr>
          <a:xfrm>
            <a:off x="430150" y="770125"/>
            <a:ext cx="1702800" cy="15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trier le tableau</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e7c876f138_0_82"/>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Présentation du dataset</a:t>
            </a:r>
            <a:endParaRPr/>
          </a:p>
        </p:txBody>
      </p:sp>
      <p:sp>
        <p:nvSpPr>
          <p:cNvPr id="75" name="Google Shape;75;g2e7c876f138_0_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Intersection des 4 méthodes</a:t>
            </a:r>
            <a:endParaRPr/>
          </a:p>
        </p:txBody>
      </p:sp>
      <p:sp>
        <p:nvSpPr>
          <p:cNvPr id="311" name="Google Shape;31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12" name="Google Shape;312;p8"/>
          <p:cNvPicPr preferRelativeResize="0"/>
          <p:nvPr/>
        </p:nvPicPr>
        <p:blipFill>
          <a:blip r:embed="rId3">
            <a:alphaModFix/>
          </a:blip>
          <a:stretch>
            <a:fillRect/>
          </a:stretch>
        </p:blipFill>
        <p:spPr>
          <a:xfrm>
            <a:off x="43425" y="1441949"/>
            <a:ext cx="4438524" cy="2877850"/>
          </a:xfrm>
          <a:prstGeom prst="rect">
            <a:avLst/>
          </a:prstGeom>
          <a:noFill/>
          <a:ln>
            <a:noFill/>
          </a:ln>
        </p:spPr>
      </p:pic>
      <p:pic>
        <p:nvPicPr>
          <p:cNvPr id="313" name="Google Shape;313;p8"/>
          <p:cNvPicPr preferRelativeResize="0"/>
          <p:nvPr/>
        </p:nvPicPr>
        <p:blipFill>
          <a:blip r:embed="rId4">
            <a:alphaModFix/>
          </a:blip>
          <a:stretch>
            <a:fillRect/>
          </a:stretch>
        </p:blipFill>
        <p:spPr>
          <a:xfrm>
            <a:off x="4572000" y="1760300"/>
            <a:ext cx="4438524" cy="2559493"/>
          </a:xfrm>
          <a:prstGeom prst="rect">
            <a:avLst/>
          </a:prstGeom>
          <a:noFill/>
          <a:ln>
            <a:noFill/>
          </a:ln>
        </p:spPr>
      </p:pic>
      <p:sp>
        <p:nvSpPr>
          <p:cNvPr id="314" name="Google Shape;314;p8"/>
          <p:cNvSpPr txBox="1"/>
          <p:nvPr/>
        </p:nvSpPr>
        <p:spPr>
          <a:xfrm>
            <a:off x="3064500" y="1040238"/>
            <a:ext cx="30150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Résultat : 26 variables</a:t>
            </a:r>
            <a:endParaRPr sz="1800">
              <a:solidFill>
                <a:schemeClr val="accent3"/>
              </a:solidFill>
              <a:latin typeface="Proxima Nova"/>
              <a:ea typeface="Proxima Nova"/>
              <a:cs typeface="Proxima Nova"/>
              <a:sym typeface="Proxima Nova"/>
            </a:endParaRPr>
          </a:p>
        </p:txBody>
      </p:sp>
      <p:sp>
        <p:nvSpPr>
          <p:cNvPr id="315" name="Google Shape;315;p8"/>
          <p:cNvSpPr txBox="1"/>
          <p:nvPr/>
        </p:nvSpPr>
        <p:spPr>
          <a:xfrm>
            <a:off x="850025" y="4368225"/>
            <a:ext cx="69105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Les 26 variables qui influencent le plus la consommation d’énergie dont 13 sont liées au comportement (la moitié !)</a:t>
            </a:r>
            <a:endParaRPr sz="1800">
              <a:solidFill>
                <a:schemeClr val="accent3"/>
              </a:solidFill>
              <a:latin typeface="Proxima Nova"/>
              <a:ea typeface="Proxima Nova"/>
              <a:cs typeface="Proxima Nova"/>
              <a:sym typeface="Proxima Nova"/>
            </a:endParaRPr>
          </a:p>
        </p:txBody>
      </p:sp>
      <p:sp>
        <p:nvSpPr>
          <p:cNvPr id="316" name="Google Shape;316;p8"/>
          <p:cNvSpPr txBox="1"/>
          <p:nvPr/>
        </p:nvSpPr>
        <p:spPr>
          <a:xfrm>
            <a:off x="6162650" y="4735625"/>
            <a:ext cx="21870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latin typeface="Proxima Nova"/>
                <a:ea typeface="Proxima Nova"/>
                <a:cs typeface="Proxima Nova"/>
                <a:sym typeface="Proxima Nova"/>
              </a:rPr>
              <a:t>13/88 var comportementales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9"/>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Clustering</a:t>
            </a:r>
            <a:endParaRPr/>
          </a:p>
        </p:txBody>
      </p:sp>
      <p:sp>
        <p:nvSpPr>
          <p:cNvPr id="322" name="Google Shape;32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ed149f3567_0_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Normalisation des données</a:t>
            </a:r>
            <a:endParaRPr/>
          </a:p>
        </p:txBody>
      </p:sp>
      <p:sp>
        <p:nvSpPr>
          <p:cNvPr id="328" name="Google Shape;328;g2ed149f3567_0_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9" name="Google Shape;329;g2ed149f3567_0_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0"/>
          <p:cNvSpPr txBox="1"/>
          <p:nvPr>
            <p:ph type="title"/>
          </p:nvPr>
        </p:nvSpPr>
        <p:spPr>
          <a:xfrm>
            <a:off x="311700" y="145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p:txBody>
      </p:sp>
      <p:sp>
        <p:nvSpPr>
          <p:cNvPr id="335" name="Google Shape;335;p10"/>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3 clusters</a:t>
            </a:r>
            <a:endParaRPr b="0" i="0" sz="1800" u="none" cap="none" strike="noStrike">
              <a:solidFill>
                <a:schemeClr val="accent3"/>
              </a:solidFill>
              <a:latin typeface="Proxima Nova"/>
              <a:ea typeface="Proxima Nova"/>
              <a:cs typeface="Proxima Nova"/>
              <a:sym typeface="Proxima Nova"/>
            </a:endParaRPr>
          </a:p>
        </p:txBody>
      </p:sp>
      <p:sp>
        <p:nvSpPr>
          <p:cNvPr id="336" name="Google Shape;33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37" name="Google Shape;337;p10"/>
          <p:cNvPicPr preferRelativeResize="0"/>
          <p:nvPr/>
        </p:nvPicPr>
        <p:blipFill>
          <a:blip r:embed="rId3">
            <a:alphaModFix/>
          </a:blip>
          <a:stretch>
            <a:fillRect/>
          </a:stretch>
        </p:blipFill>
        <p:spPr>
          <a:xfrm>
            <a:off x="2062304" y="870275"/>
            <a:ext cx="5019396" cy="3701075"/>
          </a:xfrm>
          <a:prstGeom prst="rect">
            <a:avLst/>
          </a:prstGeom>
          <a:noFill/>
          <a:ln>
            <a:noFill/>
          </a:ln>
        </p:spPr>
      </p:pic>
      <p:sp>
        <p:nvSpPr>
          <p:cNvPr id="338" name="Google Shape;338;p10"/>
          <p:cNvSpPr/>
          <p:nvPr/>
        </p:nvSpPr>
        <p:spPr>
          <a:xfrm>
            <a:off x="3247200" y="24744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344" name="Google Shape;344;p11"/>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2</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sp>
        <p:nvSpPr>
          <p:cNvPr id="345" name="Google Shape;3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346" name="Google Shape;346;p11"/>
          <p:cNvPicPr preferRelativeResize="0"/>
          <p:nvPr/>
        </p:nvPicPr>
        <p:blipFill>
          <a:blip r:embed="rId3">
            <a:alphaModFix/>
          </a:blip>
          <a:stretch>
            <a:fillRect/>
          </a:stretch>
        </p:blipFill>
        <p:spPr>
          <a:xfrm>
            <a:off x="2101100" y="1017725"/>
            <a:ext cx="4941794" cy="3820975"/>
          </a:xfrm>
          <a:prstGeom prst="rect">
            <a:avLst/>
          </a:prstGeom>
          <a:noFill/>
          <a:ln>
            <a:noFill/>
          </a:ln>
        </p:spPr>
      </p:pic>
      <p:sp>
        <p:nvSpPr>
          <p:cNvPr id="347" name="Google Shape;347;p11"/>
          <p:cNvSpPr/>
          <p:nvPr/>
        </p:nvSpPr>
        <p:spPr>
          <a:xfrm>
            <a:off x="2722625" y="12890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e9ad958695_0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Détermination du nombre de clusters : Index de Davies-Bouldin</a:t>
            </a:r>
            <a:endParaRPr/>
          </a:p>
        </p:txBody>
      </p:sp>
      <p:sp>
        <p:nvSpPr>
          <p:cNvPr id="353" name="Google Shape;353;g2e9ad958695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54" name="Google Shape;354;g2e9ad958695_0_54"/>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pic>
        <p:nvPicPr>
          <p:cNvPr id="355" name="Google Shape;355;g2e9ad958695_0_54"/>
          <p:cNvPicPr preferRelativeResize="0"/>
          <p:nvPr/>
        </p:nvPicPr>
        <p:blipFill>
          <a:blip r:embed="rId3">
            <a:alphaModFix/>
          </a:blip>
          <a:stretch>
            <a:fillRect/>
          </a:stretch>
        </p:blipFill>
        <p:spPr>
          <a:xfrm>
            <a:off x="2239175" y="1312100"/>
            <a:ext cx="4665649" cy="3662975"/>
          </a:xfrm>
          <a:prstGeom prst="rect">
            <a:avLst/>
          </a:prstGeom>
          <a:noFill/>
          <a:ln>
            <a:noFill/>
          </a:ln>
        </p:spPr>
      </p:pic>
      <p:sp>
        <p:nvSpPr>
          <p:cNvPr id="356" name="Google Shape;356;g2e9ad958695_0_54"/>
          <p:cNvSpPr/>
          <p:nvPr/>
        </p:nvSpPr>
        <p:spPr>
          <a:xfrm>
            <a:off x="2763500" y="415465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e9ad958695_0_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Calinski-Harabasz</a:t>
            </a:r>
            <a:endParaRPr/>
          </a:p>
        </p:txBody>
      </p:sp>
      <p:sp>
        <p:nvSpPr>
          <p:cNvPr id="362" name="Google Shape;362;g2e9ad958695_0_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363" name="Google Shape;363;g2e9ad958695_0_65"/>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2 clusters</a:t>
            </a:r>
            <a:endParaRPr b="0" i="0" sz="1800" u="none" cap="none" strike="noStrike">
              <a:solidFill>
                <a:schemeClr val="accent3"/>
              </a:solidFill>
              <a:latin typeface="Proxima Nova"/>
              <a:ea typeface="Proxima Nova"/>
              <a:cs typeface="Proxima Nova"/>
              <a:sym typeface="Proxima Nova"/>
            </a:endParaRPr>
          </a:p>
        </p:txBody>
      </p:sp>
      <p:pic>
        <p:nvPicPr>
          <p:cNvPr id="364" name="Google Shape;364;g2e9ad958695_0_65"/>
          <p:cNvPicPr preferRelativeResize="0"/>
          <p:nvPr/>
        </p:nvPicPr>
        <p:blipFill>
          <a:blip r:embed="rId3">
            <a:alphaModFix/>
          </a:blip>
          <a:stretch>
            <a:fillRect/>
          </a:stretch>
        </p:blipFill>
        <p:spPr>
          <a:xfrm>
            <a:off x="1780688" y="1381325"/>
            <a:ext cx="5582619" cy="3493100"/>
          </a:xfrm>
          <a:prstGeom prst="rect">
            <a:avLst/>
          </a:prstGeom>
          <a:noFill/>
          <a:ln>
            <a:noFill/>
          </a:ln>
        </p:spPr>
      </p:pic>
      <p:sp>
        <p:nvSpPr>
          <p:cNvPr id="365" name="Google Shape;365;g2e9ad958695_0_65"/>
          <p:cNvSpPr/>
          <p:nvPr/>
        </p:nvSpPr>
        <p:spPr>
          <a:xfrm>
            <a:off x="2341100" y="156587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eac4b94a76_0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371" name="Google Shape;371;g2eac4b94a76_0_13"/>
          <p:cNvPicPr preferRelativeResize="0"/>
          <p:nvPr/>
        </p:nvPicPr>
        <p:blipFill>
          <a:blip r:embed="rId3">
            <a:alphaModFix/>
          </a:blip>
          <a:stretch>
            <a:fillRect/>
          </a:stretch>
        </p:blipFill>
        <p:spPr>
          <a:xfrm>
            <a:off x="1633538" y="1347675"/>
            <a:ext cx="5876925" cy="3667125"/>
          </a:xfrm>
          <a:prstGeom prst="rect">
            <a:avLst/>
          </a:prstGeom>
          <a:noFill/>
          <a:ln>
            <a:noFill/>
          </a:ln>
        </p:spPr>
      </p:pic>
      <p:sp>
        <p:nvSpPr>
          <p:cNvPr id="372" name="Google Shape;372;g2eac4b94a76_0_13"/>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2 clusters</a:t>
            </a:r>
            <a:endParaRPr b="1"/>
          </a:p>
        </p:txBody>
      </p:sp>
      <p:sp>
        <p:nvSpPr>
          <p:cNvPr id="373" name="Google Shape;373;g2eac4b94a76_0_13"/>
          <p:cNvSpPr txBox="1"/>
          <p:nvPr/>
        </p:nvSpPr>
        <p:spPr>
          <a:xfrm>
            <a:off x="121075" y="1195825"/>
            <a:ext cx="1551300" cy="11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visualisation avec pca</a:t>
            </a:r>
            <a:endParaRPr sz="1800">
              <a:solidFill>
                <a:srgbClr val="FF0000"/>
              </a:solidFill>
              <a:latin typeface="Proxima Nova"/>
              <a:ea typeface="Proxima Nova"/>
              <a:cs typeface="Proxima Nova"/>
              <a:sym typeface="Proxima Nova"/>
            </a:endParaRPr>
          </a:p>
        </p:txBody>
      </p:sp>
      <p:sp>
        <p:nvSpPr>
          <p:cNvPr id="374" name="Google Shape;374;g2eac4b94a76_0_13"/>
          <p:cNvSpPr txBox="1"/>
          <p:nvPr/>
        </p:nvSpPr>
        <p:spPr>
          <a:xfrm>
            <a:off x="255200" y="2461300"/>
            <a:ext cx="1469700" cy="18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afficher inertie des clusters</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1576714ffa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80" name="Google Shape;380;g21576714ffa_0_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381" name="Google Shape;381;g21576714ffa_0_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a:t>
            </a:r>
            <a:r>
              <a:rPr lang="fr"/>
              <a:t>Les ménages vivant dans de </a:t>
            </a:r>
            <a:r>
              <a:rPr b="1" lang="fr"/>
              <a:t>grandes maisons</a:t>
            </a:r>
            <a:r>
              <a:rPr lang="fr"/>
              <a:t>, utilisant beaucoup plus les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a:t>
            </a:r>
            <a:r>
              <a:rPr lang="fr"/>
              <a:t>Les ménages vivant dans des </a:t>
            </a:r>
            <a:r>
              <a:rPr b="1" lang="fr"/>
              <a:t>petites maisons ou appartements</a:t>
            </a:r>
            <a:r>
              <a:rPr lang="fr"/>
              <a:t> avec une utilisation modérée des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1576714ffa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387" name="Google Shape;387;g21576714ffa_0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388" name="Google Shape;388;g21576714ffa_0_54"/>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389" name="Google Shape;389;g21576714ffa_0_54"/>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390" name="Google Shape;390;g21576714ffa_0_54"/>
          <p:cNvPicPr preferRelativeResize="0"/>
          <p:nvPr/>
        </p:nvPicPr>
        <p:blipFill>
          <a:blip r:embed="rId3">
            <a:alphaModFix/>
          </a:blip>
          <a:stretch>
            <a:fillRect/>
          </a:stretch>
        </p:blipFill>
        <p:spPr>
          <a:xfrm>
            <a:off x="1272200" y="1556663"/>
            <a:ext cx="6599600" cy="17367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e7c876f138_0_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RECS 2020</a:t>
            </a:r>
            <a:endParaRPr/>
          </a:p>
        </p:txBody>
      </p:sp>
      <p:sp>
        <p:nvSpPr>
          <p:cNvPr id="81" name="Google Shape;81;g2e7c876f138_0_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fr"/>
              <a:t>Qu'est-ce que le RECS 2020 ?</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Description : Le RECS (Residential Energy Consumption Survey) est une enquête menée par l'Energy Information Administration (EIA) des États-Unis pour collecter des données sur la consommation d'énergie des ménages.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Objectif : Comprendre les habitudes de consommation d'énergie et les caractéristiques des ménages américains.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Période : Données collectées en 2020.</a:t>
            </a:r>
            <a:endParaRPr/>
          </a:p>
          <a:p>
            <a:pPr indent="0" lvl="0" marL="0" rtl="0" algn="l">
              <a:lnSpc>
                <a:spcPct val="115000"/>
              </a:lnSpc>
              <a:spcBef>
                <a:spcPts val="0"/>
              </a:spcBef>
              <a:spcAft>
                <a:spcPts val="0"/>
              </a:spcAft>
              <a:buSzPts val="1800"/>
              <a:buNone/>
            </a:pPr>
            <a:r>
              <a:t/>
            </a:r>
            <a:endParaRPr/>
          </a:p>
        </p:txBody>
      </p:sp>
      <p:sp>
        <p:nvSpPr>
          <p:cNvPr id="82" name="Google Shape;82;g2e7c876f138_0_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1576714ffa_0_63"/>
          <p:cNvSpPr txBox="1"/>
          <p:nvPr>
            <p:ph type="title"/>
          </p:nvPr>
        </p:nvSpPr>
        <p:spPr>
          <a:xfrm>
            <a:off x="311700" y="59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396" name="Google Shape;396;g21576714ffa_0_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397" name="Google Shape;397;g21576714ffa_0_63"/>
          <p:cNvPicPr preferRelativeResize="0"/>
          <p:nvPr/>
        </p:nvPicPr>
        <p:blipFill>
          <a:blip r:embed="rId3">
            <a:alphaModFix/>
          </a:blip>
          <a:stretch>
            <a:fillRect/>
          </a:stretch>
        </p:blipFill>
        <p:spPr>
          <a:xfrm>
            <a:off x="2185425" y="631950"/>
            <a:ext cx="1594925" cy="4379651"/>
          </a:xfrm>
          <a:prstGeom prst="rect">
            <a:avLst/>
          </a:prstGeom>
          <a:noFill/>
          <a:ln>
            <a:noFill/>
          </a:ln>
        </p:spPr>
      </p:pic>
      <p:pic>
        <p:nvPicPr>
          <p:cNvPr id="398" name="Google Shape;398;g21576714ffa_0_63"/>
          <p:cNvPicPr preferRelativeResize="0"/>
          <p:nvPr/>
        </p:nvPicPr>
        <p:blipFill>
          <a:blip r:embed="rId4">
            <a:alphaModFix/>
          </a:blip>
          <a:stretch>
            <a:fillRect/>
          </a:stretch>
        </p:blipFill>
        <p:spPr>
          <a:xfrm>
            <a:off x="5098802" y="610950"/>
            <a:ext cx="1594925" cy="4421655"/>
          </a:xfrm>
          <a:prstGeom prst="rect">
            <a:avLst/>
          </a:prstGeom>
          <a:noFill/>
          <a:ln>
            <a:noFill/>
          </a:ln>
        </p:spPr>
      </p:pic>
      <p:sp>
        <p:nvSpPr>
          <p:cNvPr id="399" name="Google Shape;399;g21576714ffa_0_63"/>
          <p:cNvSpPr txBox="1"/>
          <p:nvPr/>
        </p:nvSpPr>
        <p:spPr>
          <a:xfrm>
            <a:off x="401000" y="1038375"/>
            <a:ext cx="1242000" cy="17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faire des commentaires</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1576714ffa_0_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05" name="Google Shape;405;g21576714ffa_0_72"/>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3 clusters</a:t>
            </a:r>
            <a:endParaRPr b="1"/>
          </a:p>
        </p:txBody>
      </p:sp>
      <p:pic>
        <p:nvPicPr>
          <p:cNvPr id="406" name="Google Shape;406;g21576714ffa_0_72"/>
          <p:cNvPicPr preferRelativeResize="0"/>
          <p:nvPr/>
        </p:nvPicPr>
        <p:blipFill>
          <a:blip r:embed="rId3">
            <a:alphaModFix/>
          </a:blip>
          <a:stretch>
            <a:fillRect/>
          </a:stretch>
        </p:blipFill>
        <p:spPr>
          <a:xfrm>
            <a:off x="1824075" y="1374300"/>
            <a:ext cx="5495860" cy="3382750"/>
          </a:xfrm>
          <a:prstGeom prst="rect">
            <a:avLst/>
          </a:prstGeom>
          <a:noFill/>
          <a:ln>
            <a:noFill/>
          </a:ln>
        </p:spPr>
      </p:pic>
      <p:sp>
        <p:nvSpPr>
          <p:cNvPr id="407" name="Google Shape;407;g21576714ffa_0_72"/>
          <p:cNvSpPr txBox="1"/>
          <p:nvPr/>
        </p:nvSpPr>
        <p:spPr>
          <a:xfrm>
            <a:off x="121075" y="1195825"/>
            <a:ext cx="1551300" cy="11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visualisation avec pca</a:t>
            </a:r>
            <a:endParaRPr sz="1800">
              <a:solidFill>
                <a:srgbClr val="FF0000"/>
              </a:solidFill>
              <a:latin typeface="Proxima Nova"/>
              <a:ea typeface="Proxima Nova"/>
              <a:cs typeface="Proxima Nova"/>
              <a:sym typeface="Proxima Nova"/>
            </a:endParaRPr>
          </a:p>
        </p:txBody>
      </p:sp>
      <p:sp>
        <p:nvSpPr>
          <p:cNvPr id="408" name="Google Shape;408;g21576714ffa_0_72"/>
          <p:cNvSpPr txBox="1"/>
          <p:nvPr/>
        </p:nvSpPr>
        <p:spPr>
          <a:xfrm>
            <a:off x="255200" y="2461300"/>
            <a:ext cx="1469700" cy="18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afficher inertie des clusters</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ed149f3567_0_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diapo difference cluster 2 et 3</a:t>
            </a:r>
            <a:endParaRPr/>
          </a:p>
        </p:txBody>
      </p:sp>
      <p:sp>
        <p:nvSpPr>
          <p:cNvPr id="414" name="Google Shape;414;g2ed149f3567_0_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5" name="Google Shape;415;g2ed149f3567_0_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416" name="Google Shape;416;g2ed149f3567_0_41"/>
          <p:cNvPicPr preferRelativeResize="0"/>
          <p:nvPr/>
        </p:nvPicPr>
        <p:blipFill>
          <a:blip r:embed="rId3">
            <a:alphaModFix/>
          </a:blip>
          <a:stretch>
            <a:fillRect/>
          </a:stretch>
        </p:blipFill>
        <p:spPr>
          <a:xfrm>
            <a:off x="-881800" y="1152700"/>
            <a:ext cx="5495860" cy="3382750"/>
          </a:xfrm>
          <a:prstGeom prst="rect">
            <a:avLst/>
          </a:prstGeom>
          <a:noFill/>
          <a:ln>
            <a:noFill/>
          </a:ln>
        </p:spPr>
      </p:pic>
      <p:pic>
        <p:nvPicPr>
          <p:cNvPr id="417" name="Google Shape;417;g2ed149f3567_0_41"/>
          <p:cNvPicPr preferRelativeResize="0"/>
          <p:nvPr/>
        </p:nvPicPr>
        <p:blipFill>
          <a:blip r:embed="rId4">
            <a:alphaModFix/>
          </a:blip>
          <a:stretch>
            <a:fillRect/>
          </a:stretch>
        </p:blipFill>
        <p:spPr>
          <a:xfrm>
            <a:off x="4712688" y="1010513"/>
            <a:ext cx="5876925" cy="3667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1576714ffa_0_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23" name="Google Shape;423;g21576714ffa_0_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3 clusters</a:t>
            </a:r>
            <a:endParaRPr/>
          </a:p>
        </p:txBody>
      </p:sp>
      <p:sp>
        <p:nvSpPr>
          <p:cNvPr id="424" name="Google Shape;424;g21576714ffa_0_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vivant dans de </a:t>
            </a:r>
            <a:r>
              <a:rPr b="1" lang="fr"/>
              <a:t>maisons</a:t>
            </a:r>
            <a:r>
              <a:rPr lang="fr"/>
              <a:t>, </a:t>
            </a:r>
            <a:r>
              <a:rPr lang="fr"/>
              <a:t>avec une utilisation modérée des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vivant dans des </a:t>
            </a:r>
            <a:r>
              <a:rPr b="1" lang="fr"/>
              <a:t>appartements</a:t>
            </a:r>
            <a:r>
              <a:rPr lang="fr"/>
              <a:t> avec une utilisation modérée des appareils</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fr"/>
              <a:t>Cluster 2 : </a:t>
            </a:r>
            <a:r>
              <a:rPr lang="fr"/>
              <a:t>Les ménages vivant dans de </a:t>
            </a:r>
            <a:r>
              <a:rPr b="1" lang="fr"/>
              <a:t>grandes maisons</a:t>
            </a:r>
            <a:r>
              <a:rPr lang="fr"/>
              <a:t>, utilisant beaucoup plus les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1576714ffa_0_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30" name="Google Shape;430;g21576714ffa_0_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431" name="Google Shape;431;g21576714ffa_0_84"/>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3</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432" name="Google Shape;432;g21576714ffa_0_84"/>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433" name="Google Shape;433;g21576714ffa_0_84"/>
          <p:cNvPicPr preferRelativeResize="0"/>
          <p:nvPr/>
        </p:nvPicPr>
        <p:blipFill>
          <a:blip r:embed="rId3">
            <a:alphaModFix/>
          </a:blip>
          <a:stretch>
            <a:fillRect/>
          </a:stretch>
        </p:blipFill>
        <p:spPr>
          <a:xfrm>
            <a:off x="1774263" y="1525250"/>
            <a:ext cx="5595475" cy="1799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1576714ffa_0_92"/>
          <p:cNvSpPr txBox="1"/>
          <p:nvPr>
            <p:ph type="title"/>
          </p:nvPr>
        </p:nvSpPr>
        <p:spPr>
          <a:xfrm>
            <a:off x="311700" y="59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439" name="Google Shape;439;g21576714ffa_0_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440" name="Google Shape;440;g21576714ffa_0_92"/>
          <p:cNvPicPr preferRelativeResize="0"/>
          <p:nvPr/>
        </p:nvPicPr>
        <p:blipFill>
          <a:blip r:embed="rId3">
            <a:alphaModFix/>
          </a:blip>
          <a:stretch>
            <a:fillRect/>
          </a:stretch>
        </p:blipFill>
        <p:spPr>
          <a:xfrm>
            <a:off x="1405225" y="574363"/>
            <a:ext cx="1562089" cy="4424875"/>
          </a:xfrm>
          <a:prstGeom prst="rect">
            <a:avLst/>
          </a:prstGeom>
          <a:noFill/>
          <a:ln>
            <a:noFill/>
          </a:ln>
        </p:spPr>
      </p:pic>
      <p:pic>
        <p:nvPicPr>
          <p:cNvPr id="441" name="Google Shape;441;g21576714ffa_0_92"/>
          <p:cNvPicPr preferRelativeResize="0"/>
          <p:nvPr/>
        </p:nvPicPr>
        <p:blipFill>
          <a:blip r:embed="rId4">
            <a:alphaModFix/>
          </a:blip>
          <a:stretch>
            <a:fillRect/>
          </a:stretch>
        </p:blipFill>
        <p:spPr>
          <a:xfrm>
            <a:off x="3784123" y="564765"/>
            <a:ext cx="1562100" cy="4444072"/>
          </a:xfrm>
          <a:prstGeom prst="rect">
            <a:avLst/>
          </a:prstGeom>
          <a:noFill/>
          <a:ln>
            <a:noFill/>
          </a:ln>
        </p:spPr>
      </p:pic>
      <p:pic>
        <p:nvPicPr>
          <p:cNvPr id="442" name="Google Shape;442;g21576714ffa_0_92"/>
          <p:cNvPicPr preferRelativeResize="0"/>
          <p:nvPr/>
        </p:nvPicPr>
        <p:blipFill>
          <a:blip r:embed="rId5">
            <a:alphaModFix/>
          </a:blip>
          <a:stretch>
            <a:fillRect/>
          </a:stretch>
        </p:blipFill>
        <p:spPr>
          <a:xfrm>
            <a:off x="6163037" y="574375"/>
            <a:ext cx="1499425" cy="4424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ec6720aa88_0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448" name="Google Shape;448;g2ec6720aa88_0_8"/>
          <p:cNvPicPr preferRelativeResize="0"/>
          <p:nvPr/>
        </p:nvPicPr>
        <p:blipFill>
          <a:blip r:embed="rId3">
            <a:alphaModFix/>
          </a:blip>
          <a:stretch>
            <a:fillRect/>
          </a:stretch>
        </p:blipFill>
        <p:spPr>
          <a:xfrm>
            <a:off x="1292600" y="1105975"/>
            <a:ext cx="6558788" cy="3820976"/>
          </a:xfrm>
          <a:prstGeom prst="rect">
            <a:avLst/>
          </a:prstGeom>
          <a:noFill/>
          <a:ln>
            <a:noFill/>
          </a:ln>
        </p:spPr>
      </p:pic>
      <p:sp>
        <p:nvSpPr>
          <p:cNvPr id="449" name="Google Shape;449;g2ec6720aa88_0_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fr" sz="2800">
                <a:solidFill>
                  <a:srgbClr val="202729"/>
                </a:solidFill>
                <a:latin typeface="Proxima Nova"/>
                <a:ea typeface="Proxima Nova"/>
                <a:cs typeface="Proxima Nova"/>
                <a:sym typeface="Proxima Nova"/>
              </a:rPr>
              <a:t>Distribution par région</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e9ad958695_0_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455" name="Google Shape;455;g2e9ad958695_0_76"/>
          <p:cNvSpPr txBox="1"/>
          <p:nvPr>
            <p:ph type="title"/>
          </p:nvPr>
        </p:nvSpPr>
        <p:spPr>
          <a:xfrm>
            <a:off x="311700" y="445025"/>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2 clusters</a:t>
            </a:r>
            <a:endParaRPr b="1"/>
          </a:p>
        </p:txBody>
      </p:sp>
      <p:pic>
        <p:nvPicPr>
          <p:cNvPr id="456" name="Google Shape;456;g2e9ad958695_0_76"/>
          <p:cNvPicPr preferRelativeResize="0"/>
          <p:nvPr/>
        </p:nvPicPr>
        <p:blipFill>
          <a:blip r:embed="rId3">
            <a:alphaModFix/>
          </a:blip>
          <a:stretch>
            <a:fillRect/>
          </a:stretch>
        </p:blipFill>
        <p:spPr>
          <a:xfrm>
            <a:off x="2240700" y="1515125"/>
            <a:ext cx="4662609" cy="33235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e9dc6b246e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62" name="Google Shape;462;g2e9dc6b246e_0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463" name="Google Shape;463;g2e9dc6b246e_0_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vivant dans des </a:t>
            </a:r>
            <a:r>
              <a:rPr b="1" lang="fr"/>
              <a:t>petites maisons ou appartements</a:t>
            </a:r>
            <a:r>
              <a:rPr lang="fr"/>
              <a:t> avec une utilisation modérée des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vivant dans de </a:t>
            </a:r>
            <a:r>
              <a:rPr b="1" lang="fr"/>
              <a:t>grandes maisons</a:t>
            </a:r>
            <a:r>
              <a:rPr lang="fr"/>
              <a:t>, utilisant beaucoup plus les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e9dc6b246e_0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69" name="Google Shape;469;g2e9dc6b246e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470" name="Google Shape;470;g2e9dc6b246e_0_3"/>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471" name="Google Shape;471;g2e9dc6b246e_0_3"/>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472" name="Google Shape;472;g2e9dc6b246e_0_3"/>
          <p:cNvPicPr preferRelativeResize="0"/>
          <p:nvPr/>
        </p:nvPicPr>
        <p:blipFill>
          <a:blip r:embed="rId3">
            <a:alphaModFix/>
          </a:blip>
          <a:stretch>
            <a:fillRect/>
          </a:stretch>
        </p:blipFill>
        <p:spPr>
          <a:xfrm>
            <a:off x="1126400" y="1504675"/>
            <a:ext cx="6891200" cy="18406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e810586e8c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RECS 2020</a:t>
            </a:r>
            <a:endParaRPr/>
          </a:p>
        </p:txBody>
      </p:sp>
      <p:sp>
        <p:nvSpPr>
          <p:cNvPr id="88" name="Google Shape;88;g2e810586e8c_0_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fr"/>
              <a:t>Structure du dataset</a:t>
            </a:r>
            <a:endParaRPr b="1"/>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Nombre de variables : 799</a:t>
            </a:r>
            <a:endParaRPr/>
          </a:p>
          <a:p>
            <a:pPr indent="-342900" lvl="0" marL="457200" rtl="0" algn="l">
              <a:lnSpc>
                <a:spcPct val="115000"/>
              </a:lnSpc>
              <a:spcBef>
                <a:spcPts val="0"/>
              </a:spcBef>
              <a:spcAft>
                <a:spcPts val="0"/>
              </a:spcAft>
              <a:buSzPts val="1800"/>
              <a:buChar char="●"/>
            </a:pPr>
            <a:r>
              <a:rPr lang="fr"/>
              <a:t>Nombre de lignes : 18496</a:t>
            </a:r>
            <a:endParaRPr/>
          </a:p>
          <a:p>
            <a:pPr indent="-342900" lvl="0" marL="457200" rtl="0" algn="l">
              <a:lnSpc>
                <a:spcPct val="115000"/>
              </a:lnSpc>
              <a:spcBef>
                <a:spcPts val="0"/>
              </a:spcBef>
              <a:spcAft>
                <a:spcPts val="0"/>
              </a:spcAft>
              <a:buSzPts val="1800"/>
              <a:buChar char="●"/>
            </a:pPr>
            <a:r>
              <a:rPr lang="fr"/>
              <a:t>Méthode de collecte :  Le RECS utilise un échantillon représentatif des ménages américains pour s'assurer que les résultats peuvent être généralisés à l'ensemble de la population.</a:t>
            </a:r>
            <a:endParaRPr/>
          </a:p>
          <a:p>
            <a:pPr indent="0" lvl="0" marL="457200" rtl="0" algn="l">
              <a:lnSpc>
                <a:spcPct val="115000"/>
              </a:lnSpc>
              <a:spcBef>
                <a:spcPts val="0"/>
              </a:spcBef>
              <a:spcAft>
                <a:spcPts val="0"/>
              </a:spcAft>
              <a:buSzPts val="1800"/>
              <a:buNone/>
            </a:pPr>
            <a:r>
              <a:rPr lang="fr"/>
              <a:t>Des enquêtes détaillées sont envoyées aux ménages sélectionnés. Ces enquêtes peuvent être administrées sous forme de questionnaires papier, en ligne, des interviews téléphoniques ou des visites sur site.</a:t>
            </a:r>
            <a:endParaRPr/>
          </a:p>
          <a:p>
            <a:pPr indent="0" lvl="0" marL="0" rtl="0" algn="l">
              <a:lnSpc>
                <a:spcPct val="115000"/>
              </a:lnSpc>
              <a:spcBef>
                <a:spcPts val="0"/>
              </a:spcBef>
              <a:spcAft>
                <a:spcPts val="0"/>
              </a:spcAft>
              <a:buSzPts val="1800"/>
              <a:buNone/>
            </a:pPr>
            <a:r>
              <a:t/>
            </a:r>
            <a:endParaRPr/>
          </a:p>
        </p:txBody>
      </p:sp>
      <p:sp>
        <p:nvSpPr>
          <p:cNvPr id="89" name="Google Shape;89;g2e810586e8c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e9ad958695_0_44"/>
          <p:cNvSpPr txBox="1"/>
          <p:nvPr>
            <p:ph type="title"/>
          </p:nvPr>
        </p:nvSpPr>
        <p:spPr>
          <a:xfrm>
            <a:off x="311700" y="59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et les targets</a:t>
            </a:r>
            <a:endParaRPr/>
          </a:p>
        </p:txBody>
      </p:sp>
      <p:sp>
        <p:nvSpPr>
          <p:cNvPr id="478" name="Google Shape;478;g2e9ad958695_0_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479" name="Google Shape;479;g2e9ad958695_0_44"/>
          <p:cNvPicPr preferRelativeResize="0"/>
          <p:nvPr/>
        </p:nvPicPr>
        <p:blipFill>
          <a:blip r:embed="rId3">
            <a:alphaModFix/>
          </a:blip>
          <a:stretch>
            <a:fillRect/>
          </a:stretch>
        </p:blipFill>
        <p:spPr>
          <a:xfrm>
            <a:off x="1796800" y="546850"/>
            <a:ext cx="1668163" cy="4480749"/>
          </a:xfrm>
          <a:prstGeom prst="rect">
            <a:avLst/>
          </a:prstGeom>
          <a:noFill/>
          <a:ln>
            <a:noFill/>
          </a:ln>
        </p:spPr>
      </p:pic>
      <p:pic>
        <p:nvPicPr>
          <p:cNvPr id="480" name="Google Shape;480;g2e9ad958695_0_44"/>
          <p:cNvPicPr preferRelativeResize="0"/>
          <p:nvPr/>
        </p:nvPicPr>
        <p:blipFill>
          <a:blip r:embed="rId4">
            <a:alphaModFix/>
          </a:blip>
          <a:stretch>
            <a:fillRect/>
          </a:stretch>
        </p:blipFill>
        <p:spPr>
          <a:xfrm>
            <a:off x="5522800" y="589400"/>
            <a:ext cx="1622500" cy="43956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e9ad958695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86" name="Google Shape;486;g2e9ad958695_0_0"/>
          <p:cNvSpPr txBox="1"/>
          <p:nvPr>
            <p:ph type="title"/>
          </p:nvPr>
        </p:nvSpPr>
        <p:spPr>
          <a:xfrm>
            <a:off x="311700" y="445025"/>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3 clusters</a:t>
            </a:r>
            <a:endParaRPr b="1"/>
          </a:p>
        </p:txBody>
      </p:sp>
      <p:pic>
        <p:nvPicPr>
          <p:cNvPr id="487" name="Google Shape;487;g2e9ad958695_0_0"/>
          <p:cNvPicPr preferRelativeResize="0"/>
          <p:nvPr/>
        </p:nvPicPr>
        <p:blipFill>
          <a:blip r:embed="rId3">
            <a:alphaModFix/>
          </a:blip>
          <a:stretch>
            <a:fillRect/>
          </a:stretch>
        </p:blipFill>
        <p:spPr>
          <a:xfrm>
            <a:off x="2270250" y="1515125"/>
            <a:ext cx="4603493" cy="3323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2e9ad958695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493" name="Google Shape;493;g2e9ad958695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3 clusters</a:t>
            </a:r>
            <a:endParaRPr/>
          </a:p>
        </p:txBody>
      </p:sp>
      <p:sp>
        <p:nvSpPr>
          <p:cNvPr id="494" name="Google Shape;494;g2e9ad958695_0_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vivant dans de grands logements, utilisant beaucoup la piscine et le jacuzzi.</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vivant dans de grands logements, ayant une utilisation intensive des appareils électroménagers et électroniques.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2 : Les ménages vivant dans des logements plus petits et ayant un revenu moins élevé.</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e9ad958695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500" name="Google Shape;500;g2e9ad958695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01" name="Google Shape;501;g2e9ad958695_0_24"/>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3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502" name="Google Shape;502;g2e9ad958695_0_24"/>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503" name="Google Shape;503;g2e9ad958695_0_24"/>
          <p:cNvPicPr preferRelativeResize="0"/>
          <p:nvPr/>
        </p:nvPicPr>
        <p:blipFill>
          <a:blip r:embed="rId3">
            <a:alphaModFix/>
          </a:blip>
          <a:stretch>
            <a:fillRect/>
          </a:stretch>
        </p:blipFill>
        <p:spPr>
          <a:xfrm>
            <a:off x="1613825" y="1441413"/>
            <a:ext cx="5916350" cy="1967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e9ad958695_0_33"/>
          <p:cNvSpPr txBox="1"/>
          <p:nvPr>
            <p:ph type="title"/>
          </p:nvPr>
        </p:nvSpPr>
        <p:spPr>
          <a:xfrm>
            <a:off x="311700" y="66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Corrélation entre les variables et les targets</a:t>
            </a:r>
            <a:endParaRPr/>
          </a:p>
        </p:txBody>
      </p:sp>
      <p:sp>
        <p:nvSpPr>
          <p:cNvPr id="509" name="Google Shape;509;g2e9ad958695_0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510" name="Google Shape;510;g2e9ad958695_0_33"/>
          <p:cNvPicPr preferRelativeResize="0"/>
          <p:nvPr/>
        </p:nvPicPr>
        <p:blipFill>
          <a:blip r:embed="rId3">
            <a:alphaModFix/>
          </a:blip>
          <a:stretch>
            <a:fillRect/>
          </a:stretch>
        </p:blipFill>
        <p:spPr>
          <a:xfrm>
            <a:off x="1252801" y="630388"/>
            <a:ext cx="1545200" cy="4360300"/>
          </a:xfrm>
          <a:prstGeom prst="rect">
            <a:avLst/>
          </a:prstGeom>
          <a:noFill/>
          <a:ln>
            <a:noFill/>
          </a:ln>
        </p:spPr>
      </p:pic>
      <p:pic>
        <p:nvPicPr>
          <p:cNvPr id="511" name="Google Shape;511;g2e9ad958695_0_33"/>
          <p:cNvPicPr preferRelativeResize="0"/>
          <p:nvPr/>
        </p:nvPicPr>
        <p:blipFill>
          <a:blip r:embed="rId4">
            <a:alphaModFix/>
          </a:blip>
          <a:stretch>
            <a:fillRect/>
          </a:stretch>
        </p:blipFill>
        <p:spPr>
          <a:xfrm>
            <a:off x="3799402" y="653463"/>
            <a:ext cx="1545200" cy="4314146"/>
          </a:xfrm>
          <a:prstGeom prst="rect">
            <a:avLst/>
          </a:prstGeom>
          <a:noFill/>
          <a:ln>
            <a:noFill/>
          </a:ln>
        </p:spPr>
      </p:pic>
      <p:pic>
        <p:nvPicPr>
          <p:cNvPr id="512" name="Google Shape;512;g2e9ad958695_0_33"/>
          <p:cNvPicPr preferRelativeResize="0"/>
          <p:nvPr/>
        </p:nvPicPr>
        <p:blipFill>
          <a:blip r:embed="rId5">
            <a:alphaModFix/>
          </a:blip>
          <a:stretch>
            <a:fillRect/>
          </a:stretch>
        </p:blipFill>
        <p:spPr>
          <a:xfrm>
            <a:off x="6310925" y="654225"/>
            <a:ext cx="1545200" cy="4312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ec6720aa88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518" name="Google Shape;518;g2ec6720aa88_0_0"/>
          <p:cNvPicPr preferRelativeResize="0"/>
          <p:nvPr/>
        </p:nvPicPr>
        <p:blipFill>
          <a:blip r:embed="rId3">
            <a:alphaModFix/>
          </a:blip>
          <a:stretch>
            <a:fillRect/>
          </a:stretch>
        </p:blipFill>
        <p:spPr>
          <a:xfrm>
            <a:off x="1318200" y="1135125"/>
            <a:ext cx="6507598" cy="3820975"/>
          </a:xfrm>
          <a:prstGeom prst="rect">
            <a:avLst/>
          </a:prstGeom>
          <a:noFill/>
          <a:ln>
            <a:noFill/>
          </a:ln>
        </p:spPr>
      </p:pic>
      <p:sp>
        <p:nvSpPr>
          <p:cNvPr id="519" name="Google Shape;519;g2ec6720aa88_0_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fr" sz="2800">
                <a:solidFill>
                  <a:srgbClr val="202729"/>
                </a:solidFill>
                <a:latin typeface="Proxima Nova"/>
                <a:ea typeface="Proxima Nova"/>
                <a:cs typeface="Proxima Nova"/>
                <a:sym typeface="Proxima Nova"/>
              </a:rPr>
              <a:t>Distribution par région</a:t>
            </a:r>
            <a:endParaRPr sz="2800">
              <a:solidFill>
                <a:srgbClr val="202729"/>
              </a:solidFill>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ed149f3567_0_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
        <p:nvSpPr>
          <p:cNvPr id="525" name="Google Shape;525;g2ed149f3567_0_49"/>
          <p:cNvSpPr txBox="1"/>
          <p:nvPr>
            <p:ph type="title"/>
          </p:nvPr>
        </p:nvSpPr>
        <p:spPr>
          <a:xfrm>
            <a:off x="311700" y="445025"/>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Kernel K-Means et 4 clusters</a:t>
            </a:r>
            <a:endParaRPr/>
          </a:p>
        </p:txBody>
      </p:sp>
      <p:sp>
        <p:nvSpPr>
          <p:cNvPr id="526" name="Google Shape;526;g2ed149f3567_0_49"/>
          <p:cNvSpPr txBox="1"/>
          <p:nvPr/>
        </p:nvSpPr>
        <p:spPr>
          <a:xfrm>
            <a:off x="354350" y="1557400"/>
            <a:ext cx="1358700" cy="21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essayer 4 clusters</a:t>
            </a:r>
            <a:endParaRPr sz="1800">
              <a:solidFill>
                <a:srgbClr val="FF0000"/>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et kmeans classique aussi</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Analyse des variables comportementales sélectionnées</a:t>
            </a:r>
            <a:endParaRPr/>
          </a:p>
        </p:txBody>
      </p:sp>
      <p:sp>
        <p:nvSpPr>
          <p:cNvPr id="532" name="Google Shape;53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ebb6df2ff5_0_6"/>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fr"/>
              <a:t>(ici on garde les variables comportementales parmi les variables de la slide 30) </a:t>
            </a:r>
            <a:endParaRPr/>
          </a:p>
        </p:txBody>
      </p:sp>
      <p:sp>
        <p:nvSpPr>
          <p:cNvPr id="538" name="Google Shape;538;g2ebb6df2ff5_0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e9dc6b246e_0_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Les variables comportementales sélectionnées</a:t>
            </a:r>
            <a:endParaRPr/>
          </a:p>
        </p:txBody>
      </p:sp>
      <p:sp>
        <p:nvSpPr>
          <p:cNvPr id="544" name="Google Shape;544;g2e9dc6b246e_0_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545" name="Google Shape;545;g2e9dc6b246e_0_59"/>
          <p:cNvPicPr preferRelativeResize="0"/>
          <p:nvPr/>
        </p:nvPicPr>
        <p:blipFill>
          <a:blip r:embed="rId3">
            <a:alphaModFix/>
          </a:blip>
          <a:stretch>
            <a:fillRect/>
          </a:stretch>
        </p:blipFill>
        <p:spPr>
          <a:xfrm>
            <a:off x="1905000" y="1119925"/>
            <a:ext cx="5334000" cy="354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e810586e8c_0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RECS 2020</a:t>
            </a:r>
            <a:endParaRPr/>
          </a:p>
        </p:txBody>
      </p:sp>
      <p:sp>
        <p:nvSpPr>
          <p:cNvPr id="95" name="Google Shape;95;g2e810586e8c_0_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fr"/>
              <a:t>Exemple de variables</a:t>
            </a:r>
            <a:endParaRPr b="1"/>
          </a:p>
          <a:p>
            <a:pPr indent="-342900" lvl="0" marL="457200" rtl="0" algn="l">
              <a:lnSpc>
                <a:spcPct val="115000"/>
              </a:lnSpc>
              <a:spcBef>
                <a:spcPts val="0"/>
              </a:spcBef>
              <a:spcAft>
                <a:spcPts val="0"/>
              </a:spcAft>
              <a:buSzPts val="1800"/>
              <a:buChar char="●"/>
            </a:pPr>
            <a:r>
              <a:rPr lang="fr"/>
              <a:t>state_name : nom de l’Etat où se trouve le ménage</a:t>
            </a:r>
            <a:endParaRPr/>
          </a:p>
          <a:p>
            <a:pPr indent="-342900" lvl="0" marL="457200" rtl="0" algn="l">
              <a:lnSpc>
                <a:spcPct val="115000"/>
              </a:lnSpc>
              <a:spcBef>
                <a:spcPts val="0"/>
              </a:spcBef>
              <a:spcAft>
                <a:spcPts val="0"/>
              </a:spcAft>
              <a:buSzPts val="1800"/>
              <a:buChar char="●"/>
            </a:pPr>
            <a:r>
              <a:rPr lang="fr"/>
              <a:t>KWH : quantité totale d’électricité utilisé en kilowatt-heure</a:t>
            </a:r>
            <a:endParaRPr/>
          </a:p>
          <a:p>
            <a:pPr indent="-342900" lvl="0" marL="457200" rtl="0" algn="l">
              <a:lnSpc>
                <a:spcPct val="115000"/>
              </a:lnSpc>
              <a:spcBef>
                <a:spcPts val="0"/>
              </a:spcBef>
              <a:spcAft>
                <a:spcPts val="0"/>
              </a:spcAft>
              <a:buSzPts val="1800"/>
              <a:buChar char="●"/>
            </a:pPr>
            <a:r>
              <a:rPr lang="fr"/>
              <a:t>NHSLDMEM : nombre de personnes dans le ménage</a:t>
            </a:r>
            <a:endParaRPr/>
          </a:p>
          <a:p>
            <a:pPr indent="-342900" lvl="0" marL="457200" rtl="0" algn="l">
              <a:lnSpc>
                <a:spcPct val="115000"/>
              </a:lnSpc>
              <a:spcBef>
                <a:spcPts val="0"/>
              </a:spcBef>
              <a:spcAft>
                <a:spcPts val="0"/>
              </a:spcAft>
              <a:buSzPts val="1800"/>
              <a:buChar char="●"/>
            </a:pPr>
            <a:r>
              <a:rPr lang="fr"/>
              <a:t>DWASHUSE : fréquence d’utilisation du lave-linge par semaine</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b="1" lang="fr"/>
              <a:t>Exemple de données</a:t>
            </a:r>
            <a:endParaRPr/>
          </a:p>
        </p:txBody>
      </p:sp>
      <p:sp>
        <p:nvSpPr>
          <p:cNvPr id="96" name="Google Shape;96;g2e810586e8c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97" name="Google Shape;97;g2e810586e8c_0_21"/>
          <p:cNvPicPr preferRelativeResize="0"/>
          <p:nvPr/>
        </p:nvPicPr>
        <p:blipFill>
          <a:blip r:embed="rId3">
            <a:alphaModFix/>
          </a:blip>
          <a:stretch>
            <a:fillRect/>
          </a:stretch>
        </p:blipFill>
        <p:spPr>
          <a:xfrm>
            <a:off x="590550" y="3471775"/>
            <a:ext cx="7962900" cy="1447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elbow method</a:t>
            </a:r>
            <a:endParaRPr/>
          </a:p>
          <a:p>
            <a:pPr indent="0" lvl="0" marL="0" rtl="0" algn="l">
              <a:lnSpc>
                <a:spcPct val="100000"/>
              </a:lnSpc>
              <a:spcBef>
                <a:spcPts val="0"/>
              </a:spcBef>
              <a:spcAft>
                <a:spcPts val="0"/>
              </a:spcAft>
              <a:buSzPct val="111111"/>
              <a:buNone/>
            </a:pPr>
            <a:r>
              <a:t/>
            </a:r>
            <a:endParaRPr/>
          </a:p>
        </p:txBody>
      </p:sp>
      <p:sp>
        <p:nvSpPr>
          <p:cNvPr id="551" name="Google Shape;55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552" name="Google Shape;552;p23"/>
          <p:cNvPicPr preferRelativeResize="0"/>
          <p:nvPr/>
        </p:nvPicPr>
        <p:blipFill>
          <a:blip r:embed="rId3">
            <a:alphaModFix/>
          </a:blip>
          <a:stretch>
            <a:fillRect/>
          </a:stretch>
        </p:blipFill>
        <p:spPr>
          <a:xfrm>
            <a:off x="1619250" y="1017725"/>
            <a:ext cx="5905500" cy="3571875"/>
          </a:xfrm>
          <a:prstGeom prst="rect">
            <a:avLst/>
          </a:prstGeom>
          <a:noFill/>
          <a:ln>
            <a:noFill/>
          </a:ln>
        </p:spPr>
      </p:pic>
      <p:sp>
        <p:nvSpPr>
          <p:cNvPr id="553" name="Google Shape;553;p23"/>
          <p:cNvSpPr txBox="1"/>
          <p:nvPr/>
        </p:nvSpPr>
        <p:spPr>
          <a:xfrm>
            <a:off x="7431625" y="374210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8</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silhouette score</a:t>
            </a:r>
            <a:endParaRPr/>
          </a:p>
          <a:p>
            <a:pPr indent="0" lvl="0" marL="0" rtl="0" algn="l">
              <a:lnSpc>
                <a:spcPct val="100000"/>
              </a:lnSpc>
              <a:spcBef>
                <a:spcPts val="0"/>
              </a:spcBef>
              <a:spcAft>
                <a:spcPts val="0"/>
              </a:spcAft>
              <a:buSzPct val="111111"/>
              <a:buNone/>
            </a:pPr>
            <a:r>
              <a:t/>
            </a:r>
            <a:endParaRPr/>
          </a:p>
        </p:txBody>
      </p:sp>
      <p:sp>
        <p:nvSpPr>
          <p:cNvPr id="559" name="Google Shape;55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60" name="Google Shape;560;p24"/>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2</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561" name="Google Shape;561;p24"/>
          <p:cNvPicPr preferRelativeResize="0"/>
          <p:nvPr/>
        </p:nvPicPr>
        <p:blipFill>
          <a:blip r:embed="rId3">
            <a:alphaModFix/>
          </a:blip>
          <a:stretch>
            <a:fillRect/>
          </a:stretch>
        </p:blipFill>
        <p:spPr>
          <a:xfrm>
            <a:off x="2087088" y="1017725"/>
            <a:ext cx="4969821" cy="3820975"/>
          </a:xfrm>
          <a:prstGeom prst="rect">
            <a:avLst/>
          </a:prstGeom>
          <a:noFill/>
          <a:ln>
            <a:noFill/>
          </a:ln>
        </p:spPr>
      </p:pic>
      <p:sp>
        <p:nvSpPr>
          <p:cNvPr id="562" name="Google Shape;562;p24"/>
          <p:cNvSpPr/>
          <p:nvPr/>
        </p:nvSpPr>
        <p:spPr>
          <a:xfrm>
            <a:off x="2703400" y="12570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5"/>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Davies-Bouldin</a:t>
            </a:r>
            <a:endParaRPr/>
          </a:p>
          <a:p>
            <a:pPr indent="0" lvl="0" marL="0" rtl="0" algn="l">
              <a:lnSpc>
                <a:spcPct val="100000"/>
              </a:lnSpc>
              <a:spcBef>
                <a:spcPts val="0"/>
              </a:spcBef>
              <a:spcAft>
                <a:spcPts val="0"/>
              </a:spcAft>
              <a:buSzPct val="111111"/>
              <a:buNone/>
            </a:pPr>
            <a:r>
              <a:t/>
            </a:r>
            <a:endParaRPr/>
          </a:p>
        </p:txBody>
      </p:sp>
      <p:sp>
        <p:nvSpPr>
          <p:cNvPr id="568" name="Google Shape;56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69" name="Google Shape;569;p25"/>
          <p:cNvSpPr txBox="1"/>
          <p:nvPr/>
        </p:nvSpPr>
        <p:spPr>
          <a:xfrm>
            <a:off x="7333200" y="3723850"/>
            <a:ext cx="1688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16 clusters</a:t>
            </a:r>
            <a:endParaRPr b="0" i="0" sz="1800" u="none" cap="none" strike="noStrike">
              <a:solidFill>
                <a:schemeClr val="accent3"/>
              </a:solidFill>
              <a:latin typeface="Proxima Nova"/>
              <a:ea typeface="Proxima Nova"/>
              <a:cs typeface="Proxima Nova"/>
              <a:sym typeface="Proxima Nova"/>
            </a:endParaRPr>
          </a:p>
        </p:txBody>
      </p:sp>
      <p:pic>
        <p:nvPicPr>
          <p:cNvPr id="570" name="Google Shape;570;p25"/>
          <p:cNvPicPr preferRelativeResize="0"/>
          <p:nvPr/>
        </p:nvPicPr>
        <p:blipFill>
          <a:blip r:embed="rId3">
            <a:alphaModFix/>
          </a:blip>
          <a:stretch>
            <a:fillRect/>
          </a:stretch>
        </p:blipFill>
        <p:spPr>
          <a:xfrm>
            <a:off x="2070575" y="1093625"/>
            <a:ext cx="5002826" cy="3884450"/>
          </a:xfrm>
          <a:prstGeom prst="rect">
            <a:avLst/>
          </a:prstGeom>
          <a:noFill/>
          <a:ln>
            <a:noFill/>
          </a:ln>
        </p:spPr>
      </p:pic>
      <p:sp>
        <p:nvSpPr>
          <p:cNvPr id="571" name="Google Shape;571;p25"/>
          <p:cNvSpPr/>
          <p:nvPr/>
        </p:nvSpPr>
        <p:spPr>
          <a:xfrm>
            <a:off x="5862950" y="4246525"/>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6"/>
          <p:cNvSpPr txBox="1"/>
          <p:nvPr>
            <p:ph type="title"/>
          </p:nvPr>
        </p:nvSpPr>
        <p:spPr>
          <a:xfrm>
            <a:off x="311700" y="15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Détermination du nombre de clusters : index de Calinski-Harabasz</a:t>
            </a:r>
            <a:endParaRPr/>
          </a:p>
          <a:p>
            <a:pPr indent="0" lvl="0" marL="0" rtl="0" algn="l">
              <a:lnSpc>
                <a:spcPct val="100000"/>
              </a:lnSpc>
              <a:spcBef>
                <a:spcPts val="0"/>
              </a:spcBef>
              <a:spcAft>
                <a:spcPts val="0"/>
              </a:spcAft>
              <a:buSzPct val="111111"/>
              <a:buNone/>
            </a:pPr>
            <a:r>
              <a:t/>
            </a:r>
            <a:endParaRPr/>
          </a:p>
        </p:txBody>
      </p:sp>
      <p:sp>
        <p:nvSpPr>
          <p:cNvPr id="577" name="Google Shape;57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578" name="Google Shape;578;p26"/>
          <p:cNvSpPr txBox="1"/>
          <p:nvPr/>
        </p:nvSpPr>
        <p:spPr>
          <a:xfrm>
            <a:off x="7333200" y="3723850"/>
            <a:ext cx="1499100" cy="84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fr" sz="1800" u="none" cap="none" strike="noStrike">
                <a:solidFill>
                  <a:schemeClr val="accent3"/>
                </a:solidFill>
                <a:latin typeface="Proxima Nova"/>
                <a:ea typeface="Proxima Nova"/>
                <a:cs typeface="Proxima Nova"/>
                <a:sym typeface="Proxima Nova"/>
              </a:rPr>
              <a:t>=&gt; </a:t>
            </a:r>
            <a:r>
              <a:rPr lang="fr" sz="1800">
                <a:solidFill>
                  <a:schemeClr val="accent3"/>
                </a:solidFill>
                <a:latin typeface="Proxima Nova"/>
                <a:ea typeface="Proxima Nova"/>
                <a:cs typeface="Proxima Nova"/>
                <a:sym typeface="Proxima Nova"/>
              </a:rPr>
              <a:t>2</a:t>
            </a:r>
            <a:r>
              <a:rPr b="0" i="0" lang="fr" sz="1800" u="none" cap="none" strike="noStrike">
                <a:solidFill>
                  <a:schemeClr val="accent3"/>
                </a:solidFill>
                <a:latin typeface="Proxima Nova"/>
                <a:ea typeface="Proxima Nova"/>
                <a:cs typeface="Proxima Nova"/>
                <a:sym typeface="Proxima Nova"/>
              </a:rPr>
              <a:t> clusters</a:t>
            </a:r>
            <a:endParaRPr b="0" i="0" sz="1800" u="none" cap="none" strike="noStrike">
              <a:solidFill>
                <a:schemeClr val="accent3"/>
              </a:solidFill>
              <a:latin typeface="Proxima Nova"/>
              <a:ea typeface="Proxima Nova"/>
              <a:cs typeface="Proxima Nova"/>
              <a:sym typeface="Proxima Nova"/>
            </a:endParaRPr>
          </a:p>
        </p:txBody>
      </p:sp>
      <p:pic>
        <p:nvPicPr>
          <p:cNvPr id="579" name="Google Shape;579;p26"/>
          <p:cNvPicPr preferRelativeResize="0"/>
          <p:nvPr/>
        </p:nvPicPr>
        <p:blipFill>
          <a:blip r:embed="rId3">
            <a:alphaModFix/>
          </a:blip>
          <a:stretch>
            <a:fillRect/>
          </a:stretch>
        </p:blipFill>
        <p:spPr>
          <a:xfrm>
            <a:off x="1931125" y="1053350"/>
            <a:ext cx="5281750" cy="4003475"/>
          </a:xfrm>
          <a:prstGeom prst="rect">
            <a:avLst/>
          </a:prstGeom>
          <a:noFill/>
          <a:ln>
            <a:noFill/>
          </a:ln>
        </p:spPr>
      </p:pic>
      <p:sp>
        <p:nvSpPr>
          <p:cNvPr id="580" name="Google Shape;580;p26"/>
          <p:cNvSpPr/>
          <p:nvPr/>
        </p:nvSpPr>
        <p:spPr>
          <a:xfrm>
            <a:off x="2664025" y="1323200"/>
            <a:ext cx="393300" cy="4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eb7818220b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586" name="Google Shape;586;g2eb7818220b_0_0"/>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2 clusters</a:t>
            </a:r>
            <a:endParaRPr b="1"/>
          </a:p>
        </p:txBody>
      </p:sp>
      <p:pic>
        <p:nvPicPr>
          <p:cNvPr id="587" name="Google Shape;587;g2eb7818220b_0_0"/>
          <p:cNvPicPr preferRelativeResize="0"/>
          <p:nvPr/>
        </p:nvPicPr>
        <p:blipFill>
          <a:blip r:embed="rId3">
            <a:alphaModFix/>
          </a:blip>
          <a:stretch>
            <a:fillRect/>
          </a:stretch>
        </p:blipFill>
        <p:spPr>
          <a:xfrm>
            <a:off x="2185750" y="1455950"/>
            <a:ext cx="4772503" cy="3382750"/>
          </a:xfrm>
          <a:prstGeom prst="rect">
            <a:avLst/>
          </a:prstGeom>
          <a:noFill/>
          <a:ln>
            <a:noFill/>
          </a:ln>
        </p:spPr>
      </p:pic>
      <p:sp>
        <p:nvSpPr>
          <p:cNvPr id="588" name="Google Shape;588;g2eb7818220b_0_0"/>
          <p:cNvSpPr txBox="1"/>
          <p:nvPr/>
        </p:nvSpPr>
        <p:spPr>
          <a:xfrm>
            <a:off x="301850" y="1376600"/>
            <a:ext cx="1422900" cy="16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changer le titre du graph</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2eb7818220b_0_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594" name="Google Shape;594;g2eb7818220b_0_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595" name="Google Shape;595;g2eb7818220b_0_35"/>
          <p:cNvPicPr preferRelativeResize="0"/>
          <p:nvPr/>
        </p:nvPicPr>
        <p:blipFill>
          <a:blip r:embed="rId3">
            <a:alphaModFix/>
          </a:blip>
          <a:stretch>
            <a:fillRect/>
          </a:stretch>
        </p:blipFill>
        <p:spPr>
          <a:xfrm>
            <a:off x="2981050" y="1017725"/>
            <a:ext cx="3181900" cy="3787475"/>
          </a:xfrm>
          <a:prstGeom prst="rect">
            <a:avLst/>
          </a:prstGeom>
          <a:noFill/>
          <a:ln>
            <a:noFill/>
          </a:ln>
        </p:spPr>
      </p:pic>
      <p:sp>
        <p:nvSpPr>
          <p:cNvPr id="596" name="Google Shape;596;g2eb7818220b_0_35"/>
          <p:cNvSpPr txBox="1"/>
          <p:nvPr/>
        </p:nvSpPr>
        <p:spPr>
          <a:xfrm>
            <a:off x="488475" y="3730225"/>
            <a:ext cx="1778700" cy="9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FF0000"/>
                </a:solidFill>
                <a:latin typeface="Proxima Nova"/>
                <a:ea typeface="Proxima Nova"/>
                <a:cs typeface="Proxima Nova"/>
                <a:sym typeface="Proxima Nova"/>
              </a:rPr>
              <a:t>*</a:t>
            </a:r>
            <a:r>
              <a:rPr lang="fr" sz="1200">
                <a:solidFill>
                  <a:srgbClr val="FF0000"/>
                </a:solidFill>
                <a:latin typeface="Proxima Nova"/>
                <a:ea typeface="Proxima Nova"/>
                <a:cs typeface="Proxima Nova"/>
                <a:sym typeface="Proxima Nova"/>
              </a:rPr>
              <a:t>Valeur la plus élevée </a:t>
            </a:r>
            <a:r>
              <a:rPr lang="fr" sz="1200">
                <a:solidFill>
                  <a:srgbClr val="FF0000"/>
                </a:solidFill>
                <a:latin typeface="Proxima Nova"/>
                <a:ea typeface="Proxima Nova"/>
                <a:cs typeface="Proxima Nova"/>
                <a:sym typeface="Proxima Nova"/>
              </a:rPr>
              <a:t>de la variable</a:t>
            </a:r>
            <a:endParaRPr sz="12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200">
                <a:solidFill>
                  <a:srgbClr val="38761D"/>
                </a:solidFill>
                <a:latin typeface="Proxima Nova"/>
                <a:ea typeface="Proxima Nova"/>
                <a:cs typeface="Proxima Nova"/>
                <a:sym typeface="Proxima Nova"/>
              </a:rPr>
              <a:t>*Valeurs la plus basse de la variable</a:t>
            </a:r>
            <a:endParaRPr sz="1200">
              <a:solidFill>
                <a:srgbClr val="38761D"/>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eb7818220b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02" name="Google Shape;602;g2eb7818220b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603" name="Google Shape;603;g2eb7818220b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ayant une utilisation plus intensive des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a:t>
            </a:r>
            <a:r>
              <a:rPr lang="fr"/>
              <a:t>Les ménages ayant une utilisation plus modérée des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2eb7818220b_0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09" name="Google Shape;609;g2eb7818220b_0_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610" name="Google Shape;610;g2eb7818220b_0_13"/>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611" name="Google Shape;611;g2eb7818220b_0_13"/>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612" name="Google Shape;612;g2eb7818220b_0_13"/>
          <p:cNvPicPr preferRelativeResize="0"/>
          <p:nvPr/>
        </p:nvPicPr>
        <p:blipFill>
          <a:blip r:embed="rId3">
            <a:alphaModFix/>
          </a:blip>
          <a:stretch>
            <a:fillRect/>
          </a:stretch>
        </p:blipFill>
        <p:spPr>
          <a:xfrm>
            <a:off x="1531525" y="1749400"/>
            <a:ext cx="6080950" cy="1596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2eb7818220b_0_21"/>
          <p:cNvSpPr txBox="1"/>
          <p:nvPr>
            <p:ph type="title"/>
          </p:nvPr>
        </p:nvSpPr>
        <p:spPr>
          <a:xfrm>
            <a:off x="311700" y="59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618" name="Google Shape;618;g2eb7818220b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619" name="Google Shape;619;g2eb7818220b_0_21"/>
          <p:cNvPicPr preferRelativeResize="0"/>
          <p:nvPr/>
        </p:nvPicPr>
        <p:blipFill>
          <a:blip r:embed="rId3">
            <a:alphaModFix/>
          </a:blip>
          <a:stretch>
            <a:fillRect/>
          </a:stretch>
        </p:blipFill>
        <p:spPr>
          <a:xfrm>
            <a:off x="0" y="1234860"/>
            <a:ext cx="4572001" cy="2673771"/>
          </a:xfrm>
          <a:prstGeom prst="rect">
            <a:avLst/>
          </a:prstGeom>
          <a:noFill/>
          <a:ln>
            <a:noFill/>
          </a:ln>
        </p:spPr>
      </p:pic>
      <p:pic>
        <p:nvPicPr>
          <p:cNvPr id="620" name="Google Shape;620;g2eb7818220b_0_21"/>
          <p:cNvPicPr preferRelativeResize="0"/>
          <p:nvPr/>
        </p:nvPicPr>
        <p:blipFill>
          <a:blip r:embed="rId4">
            <a:alphaModFix/>
          </a:blip>
          <a:stretch>
            <a:fillRect/>
          </a:stretch>
        </p:blipFill>
        <p:spPr>
          <a:xfrm>
            <a:off x="4571997" y="1265972"/>
            <a:ext cx="4517451" cy="261153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eb7818220b_0_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26" name="Google Shape;626;g2eb7818220b_0_45"/>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8 clusters</a:t>
            </a:r>
            <a:endParaRPr b="1"/>
          </a:p>
        </p:txBody>
      </p:sp>
      <p:pic>
        <p:nvPicPr>
          <p:cNvPr id="627" name="Google Shape;627;g2eb7818220b_0_45"/>
          <p:cNvPicPr preferRelativeResize="0"/>
          <p:nvPr/>
        </p:nvPicPr>
        <p:blipFill>
          <a:blip r:embed="rId3">
            <a:alphaModFix/>
          </a:blip>
          <a:stretch>
            <a:fillRect/>
          </a:stretch>
        </p:blipFill>
        <p:spPr>
          <a:xfrm>
            <a:off x="311700" y="1455950"/>
            <a:ext cx="5003099" cy="3534900"/>
          </a:xfrm>
          <a:prstGeom prst="rect">
            <a:avLst/>
          </a:prstGeom>
          <a:noFill/>
          <a:ln>
            <a:noFill/>
          </a:ln>
        </p:spPr>
      </p:pic>
      <p:pic>
        <p:nvPicPr>
          <p:cNvPr id="628" name="Google Shape;628;g2eb7818220b_0_45"/>
          <p:cNvPicPr preferRelativeResize="0"/>
          <p:nvPr/>
        </p:nvPicPr>
        <p:blipFill>
          <a:blip r:embed="rId4">
            <a:alphaModFix/>
          </a:blip>
          <a:stretch>
            <a:fillRect/>
          </a:stretch>
        </p:blipFill>
        <p:spPr>
          <a:xfrm>
            <a:off x="6215024" y="2061350"/>
            <a:ext cx="2257425" cy="232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e810586e8c_0_3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fr"/>
              <a:t>Pré-traitement</a:t>
            </a:r>
            <a:endParaRPr/>
          </a:p>
        </p:txBody>
      </p:sp>
      <p:sp>
        <p:nvSpPr>
          <p:cNvPr id="103" name="Google Shape;103;g2e810586e8c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eb7818220b_0_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634" name="Google Shape;634;g2eb7818220b_0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635" name="Google Shape;635;g2eb7818220b_0_51"/>
          <p:cNvPicPr preferRelativeResize="0"/>
          <p:nvPr/>
        </p:nvPicPr>
        <p:blipFill>
          <a:blip r:embed="rId3">
            <a:alphaModFix/>
          </a:blip>
          <a:stretch>
            <a:fillRect/>
          </a:stretch>
        </p:blipFill>
        <p:spPr>
          <a:xfrm>
            <a:off x="1361313" y="1068875"/>
            <a:ext cx="6421376" cy="3594350"/>
          </a:xfrm>
          <a:prstGeom prst="rect">
            <a:avLst/>
          </a:prstGeom>
          <a:noFill/>
          <a:ln>
            <a:noFill/>
          </a:ln>
        </p:spPr>
      </p:pic>
      <p:sp>
        <p:nvSpPr>
          <p:cNvPr id="636" name="Google Shape;636;g2eb7818220b_0_51"/>
          <p:cNvSpPr txBox="1"/>
          <p:nvPr/>
        </p:nvSpPr>
        <p:spPr>
          <a:xfrm>
            <a:off x="27325" y="3398725"/>
            <a:ext cx="1299000" cy="126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FF0000"/>
                </a:solidFill>
                <a:latin typeface="Proxima Nova"/>
                <a:ea typeface="Proxima Nova"/>
                <a:cs typeface="Proxima Nova"/>
                <a:sym typeface="Proxima Nova"/>
              </a:rPr>
              <a:t>*Valeurs la plus élevée de la variable</a:t>
            </a:r>
            <a:endParaRPr sz="12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200">
                <a:solidFill>
                  <a:srgbClr val="38761D"/>
                </a:solidFill>
                <a:latin typeface="Proxima Nova"/>
                <a:ea typeface="Proxima Nova"/>
                <a:cs typeface="Proxima Nova"/>
                <a:sym typeface="Proxima Nova"/>
              </a:rPr>
              <a:t>*Valeurs la plus basse de la variable</a:t>
            </a:r>
            <a:endParaRPr sz="1200">
              <a:solidFill>
                <a:srgbClr val="38761D"/>
              </a:solidFill>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eb7818220b_0_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42" name="Google Shape;642;g2eb7818220b_0_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8 clusters</a:t>
            </a:r>
            <a:endParaRPr/>
          </a:p>
        </p:txBody>
      </p:sp>
      <p:sp>
        <p:nvSpPr>
          <p:cNvPr id="643" name="Google Shape;643;g2eb7818220b_0_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a:t>
            </a:r>
            <a:r>
              <a:rPr lang="fr"/>
              <a:t>Les ménages utilisant tout de manière modérée</a:t>
            </a:r>
            <a:endParaRPr/>
          </a:p>
          <a:p>
            <a:pPr indent="-342900" lvl="0" marL="457200" rtl="0" algn="l">
              <a:lnSpc>
                <a:spcPct val="115000"/>
              </a:lnSpc>
              <a:spcBef>
                <a:spcPts val="0"/>
              </a:spcBef>
              <a:spcAft>
                <a:spcPts val="0"/>
              </a:spcAft>
              <a:buSzPts val="1800"/>
              <a:buChar char="●"/>
            </a:pPr>
            <a:r>
              <a:rPr lang="fr"/>
              <a:t>Cluster 1 : Les ménages utilisant beaucoup les lumières</a:t>
            </a:r>
            <a:endParaRPr/>
          </a:p>
          <a:p>
            <a:pPr indent="-342900" lvl="0" marL="457200" rtl="0" algn="l">
              <a:spcBef>
                <a:spcPts val="0"/>
              </a:spcBef>
              <a:spcAft>
                <a:spcPts val="0"/>
              </a:spcAft>
              <a:buSzPts val="1800"/>
              <a:buChar char="●"/>
            </a:pPr>
            <a:r>
              <a:rPr lang="fr"/>
              <a:t>Cluster 2 : Les ménages utilisant beaucoup les appareils électroménagers</a:t>
            </a:r>
            <a:endParaRPr/>
          </a:p>
          <a:p>
            <a:pPr indent="-342900" lvl="0" marL="457200" rtl="0" algn="l">
              <a:spcBef>
                <a:spcPts val="0"/>
              </a:spcBef>
              <a:spcAft>
                <a:spcPts val="0"/>
              </a:spcAft>
              <a:buSzPts val="1800"/>
              <a:buChar char="●"/>
            </a:pPr>
            <a:r>
              <a:rPr lang="fr"/>
              <a:t>Cluster 3 : Les ménages utilisant tout très peu</a:t>
            </a:r>
            <a:endParaRPr/>
          </a:p>
          <a:p>
            <a:pPr indent="-342900" lvl="0" marL="457200" rtl="0" algn="l">
              <a:spcBef>
                <a:spcPts val="0"/>
              </a:spcBef>
              <a:spcAft>
                <a:spcPts val="0"/>
              </a:spcAft>
              <a:buSzPts val="1800"/>
              <a:buChar char="●"/>
            </a:pPr>
            <a:r>
              <a:rPr lang="fr"/>
              <a:t>Cluster 4 : Les ménages utilisant beaucoup la piscine et le jacuzzi</a:t>
            </a:r>
            <a:endParaRPr/>
          </a:p>
          <a:p>
            <a:pPr indent="-342900" lvl="0" marL="457200" rtl="0" algn="l">
              <a:spcBef>
                <a:spcPts val="0"/>
              </a:spcBef>
              <a:spcAft>
                <a:spcPts val="0"/>
              </a:spcAft>
              <a:buSzPts val="1800"/>
              <a:buChar char="●"/>
            </a:pPr>
            <a:r>
              <a:rPr lang="fr"/>
              <a:t>Cluster 5 : Les ménages utilisant beaucoup les télévisions</a:t>
            </a:r>
            <a:endParaRPr/>
          </a:p>
          <a:p>
            <a:pPr indent="-342900" lvl="0" marL="457200" rtl="0" algn="l">
              <a:spcBef>
                <a:spcPts val="0"/>
              </a:spcBef>
              <a:spcAft>
                <a:spcPts val="0"/>
              </a:spcAft>
              <a:buSzPts val="1800"/>
              <a:buChar char="●"/>
            </a:pPr>
            <a:r>
              <a:rPr lang="fr"/>
              <a:t>Cluster 6 : Les ménages utilisant beaucoup la piscine</a:t>
            </a:r>
            <a:endParaRPr/>
          </a:p>
          <a:p>
            <a:pPr indent="-342900" lvl="0" marL="457200" rtl="0" algn="l">
              <a:spcBef>
                <a:spcPts val="0"/>
              </a:spcBef>
              <a:spcAft>
                <a:spcPts val="0"/>
              </a:spcAft>
              <a:buSzPts val="1800"/>
              <a:buChar char="●"/>
            </a:pPr>
            <a:r>
              <a:rPr lang="fr"/>
              <a:t>Cluster 7 : Les ménages utilisant beaucoup les appareils de cuisine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eb7818220b_0_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49" name="Google Shape;649;g2eb7818220b_0_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650" name="Google Shape;650;g2eb7818220b_0_63"/>
          <p:cNvSpPr txBox="1"/>
          <p:nvPr/>
        </p:nvSpPr>
        <p:spPr>
          <a:xfrm>
            <a:off x="17239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8</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651" name="Google Shape;651;g2eb7818220b_0_63"/>
          <p:cNvSpPr/>
          <p:nvPr/>
        </p:nvSpPr>
        <p:spPr>
          <a:xfrm>
            <a:off x="6057775" y="397900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652" name="Google Shape;652;g2eb7818220b_0_63"/>
          <p:cNvPicPr preferRelativeResize="0"/>
          <p:nvPr/>
        </p:nvPicPr>
        <p:blipFill>
          <a:blip r:embed="rId3">
            <a:alphaModFix/>
          </a:blip>
          <a:stretch>
            <a:fillRect/>
          </a:stretch>
        </p:blipFill>
        <p:spPr>
          <a:xfrm>
            <a:off x="2647950" y="1255350"/>
            <a:ext cx="3848100" cy="2486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eb7818220b_0_71"/>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658" name="Google Shape;658;g2eb7818220b_0_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659" name="Google Shape;659;g2eb7818220b_0_71"/>
          <p:cNvPicPr preferRelativeResize="0"/>
          <p:nvPr/>
        </p:nvPicPr>
        <p:blipFill>
          <a:blip r:embed="rId3">
            <a:alphaModFix/>
          </a:blip>
          <a:stretch>
            <a:fillRect/>
          </a:stretch>
        </p:blipFill>
        <p:spPr>
          <a:xfrm>
            <a:off x="137850" y="572700"/>
            <a:ext cx="3670517" cy="2184425"/>
          </a:xfrm>
          <a:prstGeom prst="rect">
            <a:avLst/>
          </a:prstGeom>
          <a:noFill/>
          <a:ln>
            <a:noFill/>
          </a:ln>
        </p:spPr>
      </p:pic>
      <p:pic>
        <p:nvPicPr>
          <p:cNvPr id="660" name="Google Shape;660;g2eb7818220b_0_71"/>
          <p:cNvPicPr preferRelativeResize="0"/>
          <p:nvPr/>
        </p:nvPicPr>
        <p:blipFill>
          <a:blip r:embed="rId4">
            <a:alphaModFix/>
          </a:blip>
          <a:stretch>
            <a:fillRect/>
          </a:stretch>
        </p:blipFill>
        <p:spPr>
          <a:xfrm>
            <a:off x="4345850" y="572688"/>
            <a:ext cx="4013300" cy="2354648"/>
          </a:xfrm>
          <a:prstGeom prst="rect">
            <a:avLst/>
          </a:prstGeom>
          <a:noFill/>
          <a:ln>
            <a:noFill/>
          </a:ln>
        </p:spPr>
      </p:pic>
      <p:pic>
        <p:nvPicPr>
          <p:cNvPr id="661" name="Google Shape;661;g2eb7818220b_0_71"/>
          <p:cNvPicPr preferRelativeResize="0"/>
          <p:nvPr/>
        </p:nvPicPr>
        <p:blipFill>
          <a:blip r:embed="rId5">
            <a:alphaModFix/>
          </a:blip>
          <a:stretch>
            <a:fillRect/>
          </a:stretch>
        </p:blipFill>
        <p:spPr>
          <a:xfrm>
            <a:off x="137850" y="2872400"/>
            <a:ext cx="3737800" cy="2184425"/>
          </a:xfrm>
          <a:prstGeom prst="rect">
            <a:avLst/>
          </a:prstGeom>
          <a:noFill/>
          <a:ln>
            <a:noFill/>
          </a:ln>
        </p:spPr>
      </p:pic>
      <p:pic>
        <p:nvPicPr>
          <p:cNvPr id="662" name="Google Shape;662;g2eb7818220b_0_71"/>
          <p:cNvPicPr preferRelativeResize="0"/>
          <p:nvPr/>
        </p:nvPicPr>
        <p:blipFill>
          <a:blip r:embed="rId6">
            <a:alphaModFix/>
          </a:blip>
          <a:stretch>
            <a:fillRect/>
          </a:stretch>
        </p:blipFill>
        <p:spPr>
          <a:xfrm>
            <a:off x="4345849" y="2800225"/>
            <a:ext cx="3821275" cy="2256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eb7818220b_0_11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668" name="Google Shape;668;g2eb7818220b_0_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669" name="Google Shape;669;g2eb7818220b_0_118"/>
          <p:cNvPicPr preferRelativeResize="0"/>
          <p:nvPr/>
        </p:nvPicPr>
        <p:blipFill>
          <a:blip r:embed="rId3">
            <a:alphaModFix/>
          </a:blip>
          <a:stretch>
            <a:fillRect/>
          </a:stretch>
        </p:blipFill>
        <p:spPr>
          <a:xfrm>
            <a:off x="311700" y="572700"/>
            <a:ext cx="3737800" cy="2183400"/>
          </a:xfrm>
          <a:prstGeom prst="rect">
            <a:avLst/>
          </a:prstGeom>
          <a:noFill/>
          <a:ln>
            <a:noFill/>
          </a:ln>
        </p:spPr>
      </p:pic>
      <p:pic>
        <p:nvPicPr>
          <p:cNvPr id="670" name="Google Shape;670;g2eb7818220b_0_118"/>
          <p:cNvPicPr preferRelativeResize="0"/>
          <p:nvPr/>
        </p:nvPicPr>
        <p:blipFill>
          <a:blip r:embed="rId4">
            <a:alphaModFix/>
          </a:blip>
          <a:stretch>
            <a:fillRect/>
          </a:stretch>
        </p:blipFill>
        <p:spPr>
          <a:xfrm>
            <a:off x="4387588" y="606063"/>
            <a:ext cx="3737800" cy="2116664"/>
          </a:xfrm>
          <a:prstGeom prst="rect">
            <a:avLst/>
          </a:prstGeom>
          <a:noFill/>
          <a:ln>
            <a:noFill/>
          </a:ln>
        </p:spPr>
      </p:pic>
      <p:pic>
        <p:nvPicPr>
          <p:cNvPr id="671" name="Google Shape;671;g2eb7818220b_0_118"/>
          <p:cNvPicPr preferRelativeResize="0"/>
          <p:nvPr/>
        </p:nvPicPr>
        <p:blipFill>
          <a:blip r:embed="rId5">
            <a:alphaModFix/>
          </a:blip>
          <a:stretch>
            <a:fillRect/>
          </a:stretch>
        </p:blipFill>
        <p:spPr>
          <a:xfrm>
            <a:off x="306288" y="2870200"/>
            <a:ext cx="3748629" cy="2116650"/>
          </a:xfrm>
          <a:prstGeom prst="rect">
            <a:avLst/>
          </a:prstGeom>
          <a:noFill/>
          <a:ln>
            <a:noFill/>
          </a:ln>
        </p:spPr>
      </p:pic>
      <p:pic>
        <p:nvPicPr>
          <p:cNvPr id="672" name="Google Shape;672;g2eb7818220b_0_118"/>
          <p:cNvPicPr preferRelativeResize="0"/>
          <p:nvPr/>
        </p:nvPicPr>
        <p:blipFill>
          <a:blip r:embed="rId6">
            <a:alphaModFix/>
          </a:blip>
          <a:stretch>
            <a:fillRect/>
          </a:stretch>
        </p:blipFill>
        <p:spPr>
          <a:xfrm>
            <a:off x="4387600" y="2836826"/>
            <a:ext cx="3839749" cy="2183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ec2d5219ed_0_486"/>
          <p:cNvSpPr txBox="1"/>
          <p:nvPr>
            <p:ph type="title"/>
          </p:nvPr>
        </p:nvSpPr>
        <p:spPr>
          <a:xfrm>
            <a:off x="311700" y="218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Remarques</a:t>
            </a:r>
            <a:endParaRPr/>
          </a:p>
        </p:txBody>
      </p:sp>
      <p:sp>
        <p:nvSpPr>
          <p:cNvPr id="678" name="Google Shape;678;g2ec2d5219ed_0_486"/>
          <p:cNvSpPr txBox="1"/>
          <p:nvPr>
            <p:ph idx="1" type="body"/>
          </p:nvPr>
        </p:nvSpPr>
        <p:spPr>
          <a:xfrm>
            <a:off x="311700" y="791325"/>
            <a:ext cx="8520600" cy="4120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fr"/>
              <a:t>La </a:t>
            </a:r>
            <a:r>
              <a:rPr b="1" lang="fr"/>
              <a:t>piscine </a:t>
            </a:r>
            <a:r>
              <a:rPr lang="fr"/>
              <a:t>est le facteur de consommation d’énergie le plus important car : </a:t>
            </a:r>
            <a:endParaRPr/>
          </a:p>
          <a:p>
            <a:pPr indent="-317500" lvl="1" marL="914400" rtl="0" algn="l">
              <a:spcBef>
                <a:spcPts val="0"/>
              </a:spcBef>
              <a:spcAft>
                <a:spcPts val="0"/>
              </a:spcAft>
              <a:buSzPts val="1400"/>
              <a:buChar char="○"/>
            </a:pPr>
            <a:r>
              <a:rPr lang="fr"/>
              <a:t>Les clusters 4 et 6 sont plus énergivores que les autres clusters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
              <a:t>L’utilisation des </a:t>
            </a:r>
            <a:r>
              <a:rPr b="1" lang="fr"/>
              <a:t>appareils électroménagers</a:t>
            </a:r>
            <a:r>
              <a:rPr lang="fr"/>
              <a:t> est un facteur de consommation d’énergie </a:t>
            </a:r>
            <a:r>
              <a:rPr b="1" lang="fr"/>
              <a:t>plus important que les lumières</a:t>
            </a:r>
            <a:r>
              <a:rPr lang="fr"/>
              <a:t> car : </a:t>
            </a:r>
            <a:endParaRPr/>
          </a:p>
          <a:p>
            <a:pPr indent="-317500" lvl="1" marL="914400" rtl="0" algn="l">
              <a:spcBef>
                <a:spcPts val="0"/>
              </a:spcBef>
              <a:spcAft>
                <a:spcPts val="0"/>
              </a:spcAft>
              <a:buSzPts val="1400"/>
              <a:buChar char="○"/>
            </a:pPr>
            <a:r>
              <a:rPr lang="fr"/>
              <a:t>Les clusters 1 et 2 ont des comportements équivalents</a:t>
            </a:r>
            <a:endParaRPr/>
          </a:p>
          <a:p>
            <a:pPr indent="-317500" lvl="1" marL="914400" rtl="0" algn="l">
              <a:spcBef>
                <a:spcPts val="0"/>
              </a:spcBef>
              <a:spcAft>
                <a:spcPts val="0"/>
              </a:spcAft>
              <a:buSzPts val="1400"/>
              <a:buChar char="○"/>
            </a:pPr>
            <a:r>
              <a:rPr lang="fr"/>
              <a:t>Le cluster 2 a une utilisation plus intensive des appareils électroménagers</a:t>
            </a:r>
            <a:endParaRPr/>
          </a:p>
          <a:p>
            <a:pPr indent="-317500" lvl="1" marL="914400" rtl="0" algn="l">
              <a:spcBef>
                <a:spcPts val="0"/>
              </a:spcBef>
              <a:spcAft>
                <a:spcPts val="0"/>
              </a:spcAft>
              <a:buSzPts val="1400"/>
              <a:buChar char="○"/>
            </a:pPr>
            <a:r>
              <a:rPr lang="fr"/>
              <a:t>Le cluster 1 a une utilisation plus intensive des lumières </a:t>
            </a:r>
            <a:endParaRPr/>
          </a:p>
          <a:p>
            <a:pPr indent="-317500" lvl="1" marL="914400" rtl="0" algn="l">
              <a:spcBef>
                <a:spcPts val="0"/>
              </a:spcBef>
              <a:spcAft>
                <a:spcPts val="0"/>
              </a:spcAft>
              <a:buSzPts val="1400"/>
              <a:buChar char="○"/>
            </a:pPr>
            <a:r>
              <a:rPr lang="fr"/>
              <a:t>Le cluster 2 consomme plus d’énergie que le 1</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
              <a:t>L’utilisation des </a:t>
            </a:r>
            <a:r>
              <a:rPr b="1" lang="fr"/>
              <a:t>télévisions </a:t>
            </a:r>
            <a:r>
              <a:rPr lang="fr"/>
              <a:t>est un facteur de consommation d’énergie</a:t>
            </a:r>
            <a:r>
              <a:rPr b="1" lang="fr"/>
              <a:t> plus important que le four</a:t>
            </a:r>
            <a:r>
              <a:rPr lang="fr"/>
              <a:t> car : </a:t>
            </a:r>
            <a:endParaRPr/>
          </a:p>
          <a:p>
            <a:pPr indent="-317500" lvl="1" marL="914400" rtl="0" algn="l">
              <a:spcBef>
                <a:spcPts val="0"/>
              </a:spcBef>
              <a:spcAft>
                <a:spcPts val="0"/>
              </a:spcAft>
              <a:buSzPts val="1400"/>
              <a:buChar char="○"/>
            </a:pPr>
            <a:r>
              <a:rPr lang="fr"/>
              <a:t>Les clusters 5 et 7 ont des comportements équivalents</a:t>
            </a:r>
            <a:endParaRPr/>
          </a:p>
          <a:p>
            <a:pPr indent="-317500" lvl="1" marL="914400" rtl="0" algn="l">
              <a:spcBef>
                <a:spcPts val="0"/>
              </a:spcBef>
              <a:spcAft>
                <a:spcPts val="0"/>
              </a:spcAft>
              <a:buSzPts val="1400"/>
              <a:buChar char="○"/>
            </a:pPr>
            <a:r>
              <a:rPr lang="fr"/>
              <a:t>Le cluster 5 a une utilisation plus intensive des télévisions</a:t>
            </a:r>
            <a:endParaRPr/>
          </a:p>
          <a:p>
            <a:pPr indent="-317500" lvl="1" marL="914400" rtl="0" algn="l">
              <a:spcBef>
                <a:spcPts val="0"/>
              </a:spcBef>
              <a:spcAft>
                <a:spcPts val="0"/>
              </a:spcAft>
              <a:buSzPts val="1400"/>
              <a:buChar char="○"/>
            </a:pPr>
            <a:r>
              <a:rPr lang="fr"/>
              <a:t>Le cluster 7 a une utilisation plus intensive du four</a:t>
            </a:r>
            <a:endParaRPr/>
          </a:p>
          <a:p>
            <a:pPr indent="-317500" lvl="1" marL="914400" rtl="0" algn="l">
              <a:spcBef>
                <a:spcPts val="0"/>
              </a:spcBef>
              <a:spcAft>
                <a:spcPts val="0"/>
              </a:spcAft>
              <a:buSzPts val="1400"/>
              <a:buChar char="○"/>
            </a:pPr>
            <a:r>
              <a:rPr lang="fr"/>
              <a:t>Le cluster 5 consomme plus d’énergie que le 7</a:t>
            </a:r>
            <a:endParaRPr/>
          </a:p>
        </p:txBody>
      </p:sp>
      <p:sp>
        <p:nvSpPr>
          <p:cNvPr id="679" name="Google Shape;679;g2ec2d5219ed_0_4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2eb7818220b_0_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685" name="Google Shape;685;g2eb7818220b_0_78"/>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K-Means</a:t>
            </a:r>
            <a:r>
              <a:rPr lang="fr"/>
              <a:t> et </a:t>
            </a:r>
            <a:r>
              <a:rPr b="1" lang="fr"/>
              <a:t>16 clusters</a:t>
            </a:r>
            <a:endParaRPr b="1"/>
          </a:p>
        </p:txBody>
      </p:sp>
      <p:pic>
        <p:nvPicPr>
          <p:cNvPr id="686" name="Google Shape;686;g2eb7818220b_0_78"/>
          <p:cNvPicPr preferRelativeResize="0"/>
          <p:nvPr/>
        </p:nvPicPr>
        <p:blipFill>
          <a:blip r:embed="rId3">
            <a:alphaModFix/>
          </a:blip>
          <a:stretch>
            <a:fillRect/>
          </a:stretch>
        </p:blipFill>
        <p:spPr>
          <a:xfrm>
            <a:off x="311700" y="1377200"/>
            <a:ext cx="5010276" cy="3600875"/>
          </a:xfrm>
          <a:prstGeom prst="rect">
            <a:avLst/>
          </a:prstGeom>
          <a:noFill/>
          <a:ln>
            <a:noFill/>
          </a:ln>
        </p:spPr>
      </p:pic>
      <p:pic>
        <p:nvPicPr>
          <p:cNvPr id="687" name="Google Shape;687;g2eb7818220b_0_78"/>
          <p:cNvPicPr preferRelativeResize="0"/>
          <p:nvPr/>
        </p:nvPicPr>
        <p:blipFill>
          <a:blip r:embed="rId4">
            <a:alphaModFix/>
          </a:blip>
          <a:stretch>
            <a:fillRect/>
          </a:stretch>
        </p:blipFill>
        <p:spPr>
          <a:xfrm>
            <a:off x="6419301" y="1486263"/>
            <a:ext cx="1793538" cy="3382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eb7818220b_0_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693" name="Google Shape;693;g2eb7818220b_0_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694" name="Google Shape;694;g2eb7818220b_0_83"/>
          <p:cNvPicPr preferRelativeResize="0"/>
          <p:nvPr/>
        </p:nvPicPr>
        <p:blipFill>
          <a:blip r:embed="rId3">
            <a:alphaModFix/>
          </a:blip>
          <a:stretch>
            <a:fillRect/>
          </a:stretch>
        </p:blipFill>
        <p:spPr>
          <a:xfrm>
            <a:off x="1292538" y="1017725"/>
            <a:ext cx="6558925" cy="3682925"/>
          </a:xfrm>
          <a:prstGeom prst="rect">
            <a:avLst/>
          </a:prstGeom>
          <a:noFill/>
          <a:ln>
            <a:noFill/>
          </a:ln>
        </p:spPr>
      </p:pic>
      <p:sp>
        <p:nvSpPr>
          <p:cNvPr id="695" name="Google Shape;695;g2eb7818220b_0_83"/>
          <p:cNvSpPr txBox="1"/>
          <p:nvPr/>
        </p:nvSpPr>
        <p:spPr>
          <a:xfrm>
            <a:off x="0" y="3398725"/>
            <a:ext cx="1299000" cy="126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FF0000"/>
                </a:solidFill>
                <a:latin typeface="Proxima Nova"/>
                <a:ea typeface="Proxima Nova"/>
                <a:cs typeface="Proxima Nova"/>
                <a:sym typeface="Proxima Nova"/>
              </a:rPr>
              <a:t>*Valeur la plus élevée de la variable</a:t>
            </a:r>
            <a:endParaRPr sz="12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200">
                <a:solidFill>
                  <a:srgbClr val="38761D"/>
                </a:solidFill>
                <a:latin typeface="Proxima Nova"/>
                <a:ea typeface="Proxima Nova"/>
                <a:cs typeface="Proxima Nova"/>
                <a:sym typeface="Proxima Nova"/>
              </a:rPr>
              <a:t>*Valeurs la plus basse de la variable</a:t>
            </a:r>
            <a:endParaRPr sz="1200">
              <a:solidFill>
                <a:srgbClr val="38761D"/>
              </a:solidFill>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2eb7818220b_0_1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701" name="Google Shape;701;g2eb7818220b_0_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02" name="Google Shape;702;g2eb7818220b_0_135"/>
          <p:cNvPicPr preferRelativeResize="0"/>
          <p:nvPr/>
        </p:nvPicPr>
        <p:blipFill>
          <a:blip r:embed="rId3">
            <a:alphaModFix/>
          </a:blip>
          <a:stretch>
            <a:fillRect/>
          </a:stretch>
        </p:blipFill>
        <p:spPr>
          <a:xfrm>
            <a:off x="1380975" y="1017725"/>
            <a:ext cx="6382050" cy="36238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eb7818220b_0_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08" name="Google Shape;708;g2eb7818220b_0_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16 clusters</a:t>
            </a:r>
            <a:endParaRPr/>
          </a:p>
        </p:txBody>
      </p:sp>
      <p:pic>
        <p:nvPicPr>
          <p:cNvPr id="709" name="Google Shape;709;g2eb7818220b_0_88"/>
          <p:cNvPicPr preferRelativeResize="0"/>
          <p:nvPr/>
        </p:nvPicPr>
        <p:blipFill>
          <a:blip r:embed="rId3">
            <a:alphaModFix/>
          </a:blip>
          <a:stretch>
            <a:fillRect/>
          </a:stretch>
        </p:blipFill>
        <p:spPr>
          <a:xfrm>
            <a:off x="3173826" y="1017725"/>
            <a:ext cx="2916475" cy="398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Nettoyage des données</a:t>
            </a:r>
            <a:endParaRPr/>
          </a:p>
        </p:txBody>
      </p:sp>
      <p:sp>
        <p:nvSpPr>
          <p:cNvPr id="109" name="Google Shape;109;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Suppression des variables concernant les </a:t>
            </a:r>
            <a:r>
              <a:rPr b="1" lang="fr"/>
              <a:t>énergies autres que l’électricité</a:t>
            </a:r>
            <a:r>
              <a:rPr lang="fr"/>
              <a:t> (fuel, gaz naturel, propane, bois…).</a:t>
            </a:r>
            <a:endParaRPr/>
          </a:p>
          <a:p>
            <a:pPr indent="0" lvl="0" marL="457200" rtl="0" algn="l">
              <a:lnSpc>
                <a:spcPct val="115000"/>
              </a:lnSpc>
              <a:spcBef>
                <a:spcPts val="0"/>
              </a:spcBef>
              <a:spcAft>
                <a:spcPts val="0"/>
              </a:spcAft>
              <a:buSzPts val="1800"/>
              <a:buNone/>
            </a:pPr>
            <a:r>
              <a:rPr lang="fr"/>
              <a:t>Cette suppression concerne 116 variables.</a:t>
            </a:r>
            <a:r>
              <a:rPr lang="fr">
                <a:solidFill>
                  <a:schemeClr val="dk2"/>
                </a:solidFill>
              </a:rPr>
              <a:t> Il reste </a:t>
            </a:r>
            <a:r>
              <a:rPr b="1" lang="fr">
                <a:solidFill>
                  <a:schemeClr val="dk2"/>
                </a:solidFill>
              </a:rPr>
              <a:t>683 variables</a:t>
            </a:r>
            <a:r>
              <a:rPr lang="fr">
                <a:solidFill>
                  <a:schemeClr val="dk2"/>
                </a:solidFill>
              </a:rPr>
              <a:t>.</a:t>
            </a:r>
            <a:endParaRPr>
              <a:solidFill>
                <a:schemeClr val="dk2"/>
              </a:solidFill>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Suppression des variables qui concerne les variables indicateurs d’imputation pour d’autres variables et de calibration pour l’analyse de l’EIA</a:t>
            </a:r>
            <a:endParaRPr/>
          </a:p>
          <a:p>
            <a:pPr indent="0" lvl="0" marL="457200" rtl="0" algn="l">
              <a:lnSpc>
                <a:spcPct val="115000"/>
              </a:lnSpc>
              <a:spcBef>
                <a:spcPts val="0"/>
              </a:spcBef>
              <a:spcAft>
                <a:spcPts val="0"/>
              </a:spcAft>
              <a:buSzPts val="1800"/>
              <a:buNone/>
            </a:pPr>
            <a:r>
              <a:rPr lang="fr"/>
              <a:t>Cette suppression concerne 407 variables. </a:t>
            </a:r>
            <a:r>
              <a:rPr lang="fr">
                <a:solidFill>
                  <a:schemeClr val="dk2"/>
                </a:solidFill>
              </a:rPr>
              <a:t>I</a:t>
            </a:r>
            <a:r>
              <a:rPr lang="fr">
                <a:solidFill>
                  <a:schemeClr val="dk2"/>
                </a:solidFill>
              </a:rPr>
              <a:t>l reste </a:t>
            </a:r>
            <a:r>
              <a:rPr b="1" lang="fr">
                <a:solidFill>
                  <a:schemeClr val="dk2"/>
                </a:solidFill>
              </a:rPr>
              <a:t>276 variables</a:t>
            </a:r>
            <a:r>
              <a:rPr lang="fr">
                <a:solidFill>
                  <a:schemeClr val="dk2"/>
                </a:solidFill>
              </a:rPr>
              <a:t>.</a:t>
            </a:r>
            <a:endParaRPr>
              <a:solidFill>
                <a:schemeClr val="dk2"/>
              </a:solidFill>
            </a:endParaRPr>
          </a:p>
          <a:p>
            <a:pPr indent="0" lvl="0" marL="45720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sp>
        <p:nvSpPr>
          <p:cNvPr id="110" name="Google Shape;1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2eb7818220b_0_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15" name="Google Shape;715;g2eb7818220b_0_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716" name="Google Shape;716;g2eb7818220b_0_94"/>
          <p:cNvSpPr txBox="1"/>
          <p:nvPr/>
        </p:nvSpPr>
        <p:spPr>
          <a:xfrm>
            <a:off x="375450" y="4313550"/>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16</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717" name="Google Shape;717;g2eb7818220b_0_94"/>
          <p:cNvSpPr/>
          <p:nvPr/>
        </p:nvSpPr>
        <p:spPr>
          <a:xfrm>
            <a:off x="5349075" y="432015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718" name="Google Shape;718;g2eb7818220b_0_94"/>
          <p:cNvPicPr preferRelativeResize="0"/>
          <p:nvPr/>
        </p:nvPicPr>
        <p:blipFill>
          <a:blip r:embed="rId3">
            <a:alphaModFix/>
          </a:blip>
          <a:stretch>
            <a:fillRect/>
          </a:stretch>
        </p:blipFill>
        <p:spPr>
          <a:xfrm>
            <a:off x="3140740" y="1017725"/>
            <a:ext cx="2862522" cy="32958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2eb7818220b_0_149"/>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724" name="Google Shape;724;g2eb7818220b_0_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25" name="Google Shape;725;g2eb7818220b_0_149"/>
          <p:cNvPicPr preferRelativeResize="0"/>
          <p:nvPr/>
        </p:nvPicPr>
        <p:blipFill>
          <a:blip r:embed="rId3">
            <a:alphaModFix/>
          </a:blip>
          <a:stretch>
            <a:fillRect/>
          </a:stretch>
        </p:blipFill>
        <p:spPr>
          <a:xfrm>
            <a:off x="137850" y="572700"/>
            <a:ext cx="4013299" cy="2251366"/>
          </a:xfrm>
          <a:prstGeom prst="rect">
            <a:avLst/>
          </a:prstGeom>
          <a:noFill/>
          <a:ln>
            <a:noFill/>
          </a:ln>
        </p:spPr>
      </p:pic>
      <p:pic>
        <p:nvPicPr>
          <p:cNvPr id="726" name="Google Shape;726;g2eb7818220b_0_149"/>
          <p:cNvPicPr preferRelativeResize="0"/>
          <p:nvPr/>
        </p:nvPicPr>
        <p:blipFill>
          <a:blip r:embed="rId4">
            <a:alphaModFix/>
          </a:blip>
          <a:stretch>
            <a:fillRect/>
          </a:stretch>
        </p:blipFill>
        <p:spPr>
          <a:xfrm>
            <a:off x="4387588" y="572700"/>
            <a:ext cx="3737800" cy="2111332"/>
          </a:xfrm>
          <a:prstGeom prst="rect">
            <a:avLst/>
          </a:prstGeom>
          <a:noFill/>
          <a:ln>
            <a:noFill/>
          </a:ln>
        </p:spPr>
      </p:pic>
      <p:pic>
        <p:nvPicPr>
          <p:cNvPr id="727" name="Google Shape;727;g2eb7818220b_0_149"/>
          <p:cNvPicPr preferRelativeResize="0"/>
          <p:nvPr/>
        </p:nvPicPr>
        <p:blipFill>
          <a:blip r:embed="rId5">
            <a:alphaModFix/>
          </a:blip>
          <a:stretch>
            <a:fillRect/>
          </a:stretch>
        </p:blipFill>
        <p:spPr>
          <a:xfrm>
            <a:off x="302750" y="2883525"/>
            <a:ext cx="3737775" cy="2090000"/>
          </a:xfrm>
          <a:prstGeom prst="rect">
            <a:avLst/>
          </a:prstGeom>
          <a:noFill/>
          <a:ln>
            <a:noFill/>
          </a:ln>
        </p:spPr>
      </p:pic>
      <p:pic>
        <p:nvPicPr>
          <p:cNvPr id="728" name="Google Shape;728;g2eb7818220b_0_149"/>
          <p:cNvPicPr preferRelativeResize="0"/>
          <p:nvPr/>
        </p:nvPicPr>
        <p:blipFill>
          <a:blip r:embed="rId6">
            <a:alphaModFix/>
          </a:blip>
          <a:stretch>
            <a:fillRect/>
          </a:stretch>
        </p:blipFill>
        <p:spPr>
          <a:xfrm>
            <a:off x="4387600" y="2744650"/>
            <a:ext cx="4013300" cy="222888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2eb7818220b_0_16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734" name="Google Shape;734;g2eb7818220b_0_1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35" name="Google Shape;735;g2eb7818220b_0_164"/>
          <p:cNvPicPr preferRelativeResize="0"/>
          <p:nvPr/>
        </p:nvPicPr>
        <p:blipFill>
          <a:blip r:embed="rId3">
            <a:alphaModFix/>
          </a:blip>
          <a:stretch>
            <a:fillRect/>
          </a:stretch>
        </p:blipFill>
        <p:spPr>
          <a:xfrm>
            <a:off x="302750" y="572700"/>
            <a:ext cx="3742548" cy="2090000"/>
          </a:xfrm>
          <a:prstGeom prst="rect">
            <a:avLst/>
          </a:prstGeom>
          <a:noFill/>
          <a:ln>
            <a:noFill/>
          </a:ln>
        </p:spPr>
      </p:pic>
      <p:pic>
        <p:nvPicPr>
          <p:cNvPr id="736" name="Google Shape;736;g2eb7818220b_0_164"/>
          <p:cNvPicPr preferRelativeResize="0"/>
          <p:nvPr/>
        </p:nvPicPr>
        <p:blipFill>
          <a:blip r:embed="rId4">
            <a:alphaModFix/>
          </a:blip>
          <a:stretch>
            <a:fillRect/>
          </a:stretch>
        </p:blipFill>
        <p:spPr>
          <a:xfrm>
            <a:off x="4525363" y="557225"/>
            <a:ext cx="3737776" cy="2120950"/>
          </a:xfrm>
          <a:prstGeom prst="rect">
            <a:avLst/>
          </a:prstGeom>
          <a:noFill/>
          <a:ln>
            <a:noFill/>
          </a:ln>
        </p:spPr>
      </p:pic>
      <p:pic>
        <p:nvPicPr>
          <p:cNvPr id="737" name="Google Shape;737;g2eb7818220b_0_164"/>
          <p:cNvPicPr preferRelativeResize="0"/>
          <p:nvPr/>
        </p:nvPicPr>
        <p:blipFill>
          <a:blip r:embed="rId5">
            <a:alphaModFix/>
          </a:blip>
          <a:stretch>
            <a:fillRect/>
          </a:stretch>
        </p:blipFill>
        <p:spPr>
          <a:xfrm>
            <a:off x="311700" y="2744650"/>
            <a:ext cx="3898917" cy="2228875"/>
          </a:xfrm>
          <a:prstGeom prst="rect">
            <a:avLst/>
          </a:prstGeom>
          <a:noFill/>
          <a:ln>
            <a:noFill/>
          </a:ln>
        </p:spPr>
      </p:pic>
      <p:pic>
        <p:nvPicPr>
          <p:cNvPr id="738" name="Google Shape;738;g2eb7818220b_0_164"/>
          <p:cNvPicPr preferRelativeResize="0"/>
          <p:nvPr/>
        </p:nvPicPr>
        <p:blipFill>
          <a:blip r:embed="rId6">
            <a:alphaModFix/>
          </a:blip>
          <a:stretch>
            <a:fillRect/>
          </a:stretch>
        </p:blipFill>
        <p:spPr>
          <a:xfrm>
            <a:off x="4572000" y="2753750"/>
            <a:ext cx="3898925" cy="2210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2eb7818220b_0_17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744" name="Google Shape;744;g2eb7818220b_0_1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45" name="Google Shape;745;g2eb7818220b_0_177"/>
          <p:cNvPicPr preferRelativeResize="0"/>
          <p:nvPr/>
        </p:nvPicPr>
        <p:blipFill>
          <a:blip r:embed="rId3">
            <a:alphaModFix/>
          </a:blip>
          <a:stretch>
            <a:fillRect/>
          </a:stretch>
        </p:blipFill>
        <p:spPr>
          <a:xfrm>
            <a:off x="417525" y="557225"/>
            <a:ext cx="3687283" cy="2120950"/>
          </a:xfrm>
          <a:prstGeom prst="rect">
            <a:avLst/>
          </a:prstGeom>
          <a:noFill/>
          <a:ln>
            <a:noFill/>
          </a:ln>
        </p:spPr>
      </p:pic>
      <p:pic>
        <p:nvPicPr>
          <p:cNvPr id="746" name="Google Shape;746;g2eb7818220b_0_177"/>
          <p:cNvPicPr preferRelativeResize="0"/>
          <p:nvPr/>
        </p:nvPicPr>
        <p:blipFill>
          <a:blip r:embed="rId4">
            <a:alphaModFix/>
          </a:blip>
          <a:stretch>
            <a:fillRect/>
          </a:stretch>
        </p:blipFill>
        <p:spPr>
          <a:xfrm>
            <a:off x="4677826" y="575775"/>
            <a:ext cx="3687276" cy="2083857"/>
          </a:xfrm>
          <a:prstGeom prst="rect">
            <a:avLst/>
          </a:prstGeom>
          <a:noFill/>
          <a:ln>
            <a:noFill/>
          </a:ln>
        </p:spPr>
      </p:pic>
      <p:pic>
        <p:nvPicPr>
          <p:cNvPr id="747" name="Google Shape;747;g2eb7818220b_0_177"/>
          <p:cNvPicPr preferRelativeResize="0"/>
          <p:nvPr/>
        </p:nvPicPr>
        <p:blipFill rotWithShape="1">
          <a:blip r:embed="rId5">
            <a:alphaModFix/>
          </a:blip>
          <a:srcRect b="0" l="0" r="0" t="0"/>
          <a:stretch/>
        </p:blipFill>
        <p:spPr>
          <a:xfrm>
            <a:off x="311700" y="2751512"/>
            <a:ext cx="3898925" cy="2215152"/>
          </a:xfrm>
          <a:prstGeom prst="rect">
            <a:avLst/>
          </a:prstGeom>
          <a:noFill/>
          <a:ln>
            <a:noFill/>
          </a:ln>
        </p:spPr>
      </p:pic>
      <p:pic>
        <p:nvPicPr>
          <p:cNvPr id="748" name="Google Shape;748;g2eb7818220b_0_177"/>
          <p:cNvPicPr preferRelativeResize="0"/>
          <p:nvPr/>
        </p:nvPicPr>
        <p:blipFill>
          <a:blip r:embed="rId6">
            <a:alphaModFix/>
          </a:blip>
          <a:stretch>
            <a:fillRect/>
          </a:stretch>
        </p:blipFill>
        <p:spPr>
          <a:xfrm>
            <a:off x="4572000" y="2749237"/>
            <a:ext cx="3898925" cy="221969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2eb7818220b_0_18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754" name="Google Shape;754;g2eb7818220b_0_1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55" name="Google Shape;755;g2eb7818220b_0_186"/>
          <p:cNvPicPr preferRelativeResize="0"/>
          <p:nvPr/>
        </p:nvPicPr>
        <p:blipFill>
          <a:blip r:embed="rId3">
            <a:alphaModFix/>
          </a:blip>
          <a:stretch>
            <a:fillRect/>
          </a:stretch>
        </p:blipFill>
        <p:spPr>
          <a:xfrm>
            <a:off x="397675" y="557225"/>
            <a:ext cx="3726984" cy="2120950"/>
          </a:xfrm>
          <a:prstGeom prst="rect">
            <a:avLst/>
          </a:prstGeom>
          <a:noFill/>
          <a:ln>
            <a:noFill/>
          </a:ln>
        </p:spPr>
      </p:pic>
      <p:pic>
        <p:nvPicPr>
          <p:cNvPr id="756" name="Google Shape;756;g2eb7818220b_0_186"/>
          <p:cNvPicPr preferRelativeResize="0"/>
          <p:nvPr/>
        </p:nvPicPr>
        <p:blipFill>
          <a:blip r:embed="rId4">
            <a:alphaModFix/>
          </a:blip>
          <a:stretch>
            <a:fillRect/>
          </a:stretch>
        </p:blipFill>
        <p:spPr>
          <a:xfrm>
            <a:off x="4572001" y="572700"/>
            <a:ext cx="3778117" cy="2120950"/>
          </a:xfrm>
          <a:prstGeom prst="rect">
            <a:avLst/>
          </a:prstGeom>
          <a:noFill/>
          <a:ln>
            <a:noFill/>
          </a:ln>
        </p:spPr>
      </p:pic>
      <p:pic>
        <p:nvPicPr>
          <p:cNvPr id="757" name="Google Shape;757;g2eb7818220b_0_186"/>
          <p:cNvPicPr preferRelativeResize="0"/>
          <p:nvPr/>
        </p:nvPicPr>
        <p:blipFill>
          <a:blip r:embed="rId5">
            <a:alphaModFix/>
          </a:blip>
          <a:stretch>
            <a:fillRect/>
          </a:stretch>
        </p:blipFill>
        <p:spPr>
          <a:xfrm>
            <a:off x="311700" y="2759725"/>
            <a:ext cx="3898925" cy="2198731"/>
          </a:xfrm>
          <a:prstGeom prst="rect">
            <a:avLst/>
          </a:prstGeom>
          <a:noFill/>
          <a:ln>
            <a:noFill/>
          </a:ln>
        </p:spPr>
      </p:pic>
      <p:pic>
        <p:nvPicPr>
          <p:cNvPr id="758" name="Google Shape;758;g2eb7818220b_0_186"/>
          <p:cNvPicPr preferRelativeResize="0"/>
          <p:nvPr/>
        </p:nvPicPr>
        <p:blipFill>
          <a:blip r:embed="rId6">
            <a:alphaModFix/>
          </a:blip>
          <a:stretch>
            <a:fillRect/>
          </a:stretch>
        </p:blipFill>
        <p:spPr>
          <a:xfrm>
            <a:off x="4572000" y="2786250"/>
            <a:ext cx="3778125" cy="2145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2eb7818220b_0_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64" name="Google Shape;764;g2eb7818220b_0_203"/>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2 clusters</a:t>
            </a:r>
            <a:endParaRPr b="1"/>
          </a:p>
        </p:txBody>
      </p:sp>
      <p:pic>
        <p:nvPicPr>
          <p:cNvPr id="765" name="Google Shape;765;g2eb7818220b_0_203"/>
          <p:cNvPicPr preferRelativeResize="0"/>
          <p:nvPr/>
        </p:nvPicPr>
        <p:blipFill>
          <a:blip r:embed="rId3">
            <a:alphaModFix/>
          </a:blip>
          <a:stretch>
            <a:fillRect/>
          </a:stretch>
        </p:blipFill>
        <p:spPr>
          <a:xfrm>
            <a:off x="2274138" y="1455950"/>
            <a:ext cx="4595719" cy="3382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2eb7818220b_0_2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771" name="Google Shape;771;g2eb7818220b_0_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72" name="Google Shape;772;g2eb7818220b_0_209"/>
          <p:cNvPicPr preferRelativeResize="0"/>
          <p:nvPr/>
        </p:nvPicPr>
        <p:blipFill>
          <a:blip r:embed="rId3">
            <a:alphaModFix/>
          </a:blip>
          <a:stretch>
            <a:fillRect/>
          </a:stretch>
        </p:blipFill>
        <p:spPr>
          <a:xfrm>
            <a:off x="2971213" y="1017725"/>
            <a:ext cx="3201575" cy="3738550"/>
          </a:xfrm>
          <a:prstGeom prst="rect">
            <a:avLst/>
          </a:prstGeom>
          <a:noFill/>
          <a:ln>
            <a:noFill/>
          </a:ln>
        </p:spPr>
      </p:pic>
      <p:sp>
        <p:nvSpPr>
          <p:cNvPr id="773" name="Google Shape;773;g2eb7818220b_0_209"/>
          <p:cNvSpPr txBox="1"/>
          <p:nvPr/>
        </p:nvSpPr>
        <p:spPr>
          <a:xfrm>
            <a:off x="91475" y="3398725"/>
            <a:ext cx="1299000" cy="126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FF0000"/>
                </a:solidFill>
                <a:latin typeface="Proxima Nova"/>
                <a:ea typeface="Proxima Nova"/>
                <a:cs typeface="Proxima Nova"/>
                <a:sym typeface="Proxima Nova"/>
              </a:rPr>
              <a:t>*Valeur la plus élevée de la variable</a:t>
            </a:r>
            <a:endParaRPr sz="12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200">
                <a:solidFill>
                  <a:srgbClr val="38761D"/>
                </a:solidFill>
                <a:latin typeface="Proxima Nova"/>
                <a:ea typeface="Proxima Nova"/>
                <a:cs typeface="Proxima Nova"/>
                <a:sym typeface="Proxima Nova"/>
              </a:rPr>
              <a:t>*Valeurs la plus basse de la variable</a:t>
            </a:r>
            <a:endParaRPr sz="1200">
              <a:solidFill>
                <a:srgbClr val="38761D"/>
              </a:solidFill>
              <a:latin typeface="Proxima Nova"/>
              <a:ea typeface="Proxima Nova"/>
              <a:cs typeface="Proxima Nova"/>
              <a:sym typeface="Proxima Nov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2eb7818220b_0_2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79" name="Google Shape;779;g2eb7818220b_0_2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2 clusters</a:t>
            </a:r>
            <a:endParaRPr/>
          </a:p>
        </p:txBody>
      </p:sp>
      <p:sp>
        <p:nvSpPr>
          <p:cNvPr id="780" name="Google Shape;780;g2eb7818220b_0_2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ayant une utilisation plus modérée des appareils</a:t>
            </a:r>
            <a:endParaRPr/>
          </a:p>
          <a:p>
            <a:pPr indent="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fr"/>
              <a:t>Cluster 1 : Les ménages ayant une utilisation plus intensive des appareils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2eb7818220b_0_2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786" name="Google Shape;786;g2eb7818220b_0_2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787" name="Google Shape;787;g2eb7818220b_0_221"/>
          <p:cNvSpPr txBox="1"/>
          <p:nvPr/>
        </p:nvSpPr>
        <p:spPr>
          <a:xfrm>
            <a:off x="2481800" y="4077325"/>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2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788" name="Google Shape;788;g2eb7818220b_0_221"/>
          <p:cNvSpPr/>
          <p:nvPr/>
        </p:nvSpPr>
        <p:spPr>
          <a:xfrm>
            <a:off x="6825500" y="3832325"/>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789" name="Google Shape;789;g2eb7818220b_0_221"/>
          <p:cNvPicPr preferRelativeResize="0"/>
          <p:nvPr/>
        </p:nvPicPr>
        <p:blipFill>
          <a:blip r:embed="rId3">
            <a:alphaModFix/>
          </a:blip>
          <a:stretch>
            <a:fillRect/>
          </a:stretch>
        </p:blipFill>
        <p:spPr>
          <a:xfrm>
            <a:off x="1235450" y="1639850"/>
            <a:ext cx="6673100" cy="181535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2eb7818220b_0_229"/>
          <p:cNvSpPr txBox="1"/>
          <p:nvPr>
            <p:ph type="title"/>
          </p:nvPr>
        </p:nvSpPr>
        <p:spPr>
          <a:xfrm>
            <a:off x="311700" y="59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795" name="Google Shape;795;g2eb7818220b_0_2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796" name="Google Shape;796;g2eb7818220b_0_229"/>
          <p:cNvPicPr preferRelativeResize="0"/>
          <p:nvPr/>
        </p:nvPicPr>
        <p:blipFill>
          <a:blip r:embed="rId3">
            <a:alphaModFix/>
          </a:blip>
          <a:stretch>
            <a:fillRect/>
          </a:stretch>
        </p:blipFill>
        <p:spPr>
          <a:xfrm>
            <a:off x="59050" y="1265988"/>
            <a:ext cx="4412813" cy="2611525"/>
          </a:xfrm>
          <a:prstGeom prst="rect">
            <a:avLst/>
          </a:prstGeom>
          <a:noFill/>
          <a:ln>
            <a:noFill/>
          </a:ln>
        </p:spPr>
      </p:pic>
      <p:pic>
        <p:nvPicPr>
          <p:cNvPr id="797" name="Google Shape;797;g2eb7818220b_0_229"/>
          <p:cNvPicPr preferRelativeResize="0"/>
          <p:nvPr/>
        </p:nvPicPr>
        <p:blipFill>
          <a:blip r:embed="rId4">
            <a:alphaModFix/>
          </a:blip>
          <a:stretch>
            <a:fillRect/>
          </a:stretch>
        </p:blipFill>
        <p:spPr>
          <a:xfrm>
            <a:off x="4572000" y="1330873"/>
            <a:ext cx="4412826" cy="24817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Gestion des valeurs NaN</a:t>
            </a:r>
            <a:endParaRPr/>
          </a:p>
        </p:txBody>
      </p:sp>
      <p:sp>
        <p:nvSpPr>
          <p:cNvPr id="116" name="Google Shape;1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Identification des lignes contenant une valeur Nan</a:t>
            </a:r>
            <a:endParaRPr/>
          </a:p>
          <a:p>
            <a:pPr indent="0" lvl="0" marL="45720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fr"/>
              <a:t>Calcul des distances euclidiennes entre chaque ligne avec NaN et les lignes complètes avec </a:t>
            </a:r>
            <a:r>
              <a:rPr b="1" lang="fr"/>
              <a:t>sklearn.metrics.pairwise.nan_euclidean_distances</a:t>
            </a:r>
            <a:endParaRPr b="1"/>
          </a:p>
          <a:p>
            <a:pPr indent="0" lvl="0" marL="457200" rtl="0" algn="l">
              <a:lnSpc>
                <a:spcPct val="115000"/>
              </a:lnSpc>
              <a:spcBef>
                <a:spcPts val="1200"/>
              </a:spcBef>
              <a:spcAft>
                <a:spcPts val="0"/>
              </a:spcAft>
              <a:buSzPts val="1800"/>
              <a:buNone/>
            </a:pPr>
            <a:r>
              <a:t/>
            </a:r>
            <a:endParaRPr b="1"/>
          </a:p>
          <a:p>
            <a:pPr indent="-342900" lvl="0" marL="457200" rtl="0" algn="l">
              <a:lnSpc>
                <a:spcPct val="115000"/>
              </a:lnSpc>
              <a:spcBef>
                <a:spcPts val="1200"/>
              </a:spcBef>
              <a:spcAft>
                <a:spcPts val="0"/>
              </a:spcAft>
              <a:buSzPts val="1800"/>
              <a:buChar char="●"/>
            </a:pPr>
            <a:r>
              <a:rPr lang="fr"/>
              <a:t>Remplacement des valeurs NaN avec la ligne la plus proche</a:t>
            </a:r>
            <a:endParaRPr/>
          </a:p>
        </p:txBody>
      </p:sp>
      <p:sp>
        <p:nvSpPr>
          <p:cNvPr id="117" name="Google Shape;1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2eb7818220b_0_2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03" name="Google Shape;803;g2eb7818220b_0_241"/>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8 clusters</a:t>
            </a:r>
            <a:endParaRPr b="1"/>
          </a:p>
        </p:txBody>
      </p:sp>
      <p:pic>
        <p:nvPicPr>
          <p:cNvPr id="804" name="Google Shape;804;g2eb7818220b_0_241"/>
          <p:cNvPicPr preferRelativeResize="0"/>
          <p:nvPr/>
        </p:nvPicPr>
        <p:blipFill>
          <a:blip r:embed="rId3">
            <a:alphaModFix/>
          </a:blip>
          <a:stretch>
            <a:fillRect/>
          </a:stretch>
        </p:blipFill>
        <p:spPr>
          <a:xfrm>
            <a:off x="1892225" y="1339025"/>
            <a:ext cx="4875950" cy="3535450"/>
          </a:xfrm>
          <a:prstGeom prst="rect">
            <a:avLst/>
          </a:prstGeom>
          <a:noFill/>
          <a:ln>
            <a:noFill/>
          </a:ln>
        </p:spPr>
      </p:pic>
      <p:pic>
        <p:nvPicPr>
          <p:cNvPr id="805" name="Google Shape;805;g2eb7818220b_0_241"/>
          <p:cNvPicPr preferRelativeResize="0"/>
          <p:nvPr/>
        </p:nvPicPr>
        <p:blipFill>
          <a:blip r:embed="rId4">
            <a:alphaModFix/>
          </a:blip>
          <a:stretch>
            <a:fillRect/>
          </a:stretch>
        </p:blipFill>
        <p:spPr>
          <a:xfrm>
            <a:off x="6357526" y="1819575"/>
            <a:ext cx="2190750" cy="2276475"/>
          </a:xfrm>
          <a:prstGeom prst="rect">
            <a:avLst/>
          </a:prstGeom>
          <a:noFill/>
          <a:ln>
            <a:noFill/>
          </a:ln>
        </p:spPr>
      </p:pic>
      <p:sp>
        <p:nvSpPr>
          <p:cNvPr id="806" name="Google Shape;806;g2eb7818220b_0_241"/>
          <p:cNvSpPr txBox="1"/>
          <p:nvPr/>
        </p:nvSpPr>
        <p:spPr>
          <a:xfrm>
            <a:off x="5649450" y="2922000"/>
            <a:ext cx="33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2ed149f3567_0_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12" name="Google Shape;812;g2ed149f3567_0_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13" name="Google Shape;813;g2ed149f3567_0_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fr"/>
              <a:t>‹#›</a:t>
            </a:fld>
            <a:endParaRPr/>
          </a:p>
        </p:txBody>
      </p:sp>
      <p:pic>
        <p:nvPicPr>
          <p:cNvPr id="814" name="Google Shape;814;g2ed149f3567_0_110"/>
          <p:cNvPicPr preferRelativeResize="0"/>
          <p:nvPr/>
        </p:nvPicPr>
        <p:blipFill>
          <a:blip r:embed="rId3">
            <a:alphaModFix/>
          </a:blip>
          <a:stretch>
            <a:fillRect/>
          </a:stretch>
        </p:blipFill>
        <p:spPr>
          <a:xfrm>
            <a:off x="655750" y="1432625"/>
            <a:ext cx="5003099" cy="3534900"/>
          </a:xfrm>
          <a:prstGeom prst="rect">
            <a:avLst/>
          </a:prstGeom>
          <a:noFill/>
          <a:ln>
            <a:noFill/>
          </a:ln>
        </p:spPr>
      </p:pic>
      <p:pic>
        <p:nvPicPr>
          <p:cNvPr id="815" name="Google Shape;815;g2ed149f3567_0_110"/>
          <p:cNvPicPr preferRelativeResize="0"/>
          <p:nvPr/>
        </p:nvPicPr>
        <p:blipFill>
          <a:blip r:embed="rId4">
            <a:alphaModFix/>
          </a:blip>
          <a:stretch>
            <a:fillRect/>
          </a:stretch>
        </p:blipFill>
        <p:spPr>
          <a:xfrm>
            <a:off x="3542575" y="1193250"/>
            <a:ext cx="4875950" cy="35354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2eb7818220b_0_2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821" name="Google Shape;821;g2eb7818220b_0_2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822" name="Google Shape;822;g2eb7818220b_0_247"/>
          <p:cNvPicPr preferRelativeResize="0"/>
          <p:nvPr/>
        </p:nvPicPr>
        <p:blipFill>
          <a:blip r:embed="rId3">
            <a:alphaModFix/>
          </a:blip>
          <a:stretch>
            <a:fillRect/>
          </a:stretch>
        </p:blipFill>
        <p:spPr>
          <a:xfrm>
            <a:off x="1393150" y="1170125"/>
            <a:ext cx="6357699" cy="3594350"/>
          </a:xfrm>
          <a:prstGeom prst="rect">
            <a:avLst/>
          </a:prstGeom>
          <a:noFill/>
          <a:ln>
            <a:noFill/>
          </a:ln>
        </p:spPr>
      </p:pic>
      <p:sp>
        <p:nvSpPr>
          <p:cNvPr id="823" name="Google Shape;823;g2eb7818220b_0_247"/>
          <p:cNvSpPr txBox="1"/>
          <p:nvPr/>
        </p:nvSpPr>
        <p:spPr>
          <a:xfrm>
            <a:off x="94150" y="3177125"/>
            <a:ext cx="1299000" cy="158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FF0000"/>
                </a:solidFill>
                <a:latin typeface="Proxima Nova"/>
                <a:ea typeface="Proxima Nova"/>
                <a:cs typeface="Proxima Nova"/>
                <a:sym typeface="Proxima Nova"/>
              </a:rPr>
              <a:t>*Valeur la plus élevée de la variable</a:t>
            </a:r>
            <a:endParaRPr sz="12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200">
                <a:solidFill>
                  <a:srgbClr val="FF9900"/>
                </a:solidFill>
                <a:latin typeface="Proxima Nova"/>
                <a:ea typeface="Proxima Nova"/>
                <a:cs typeface="Proxima Nova"/>
                <a:sym typeface="Proxima Nova"/>
              </a:rPr>
              <a:t>*Valeur très </a:t>
            </a:r>
            <a:r>
              <a:rPr lang="fr" sz="1200">
                <a:solidFill>
                  <a:srgbClr val="FF9900"/>
                </a:solidFill>
                <a:latin typeface="Proxima Nova"/>
                <a:ea typeface="Proxima Nova"/>
                <a:cs typeface="Proxima Nova"/>
                <a:sym typeface="Proxima Nova"/>
              </a:rPr>
              <a:t>élevée</a:t>
            </a:r>
            <a:endParaRPr sz="1200">
              <a:solidFill>
                <a:srgbClr val="FF9900"/>
              </a:solidFill>
              <a:latin typeface="Proxima Nova"/>
              <a:ea typeface="Proxima Nova"/>
              <a:cs typeface="Proxima Nova"/>
              <a:sym typeface="Proxima Nova"/>
            </a:endParaRPr>
          </a:p>
          <a:p>
            <a:pPr indent="0" lvl="0" marL="0" rtl="0" algn="l">
              <a:spcBef>
                <a:spcPts val="0"/>
              </a:spcBef>
              <a:spcAft>
                <a:spcPts val="0"/>
              </a:spcAft>
              <a:buNone/>
            </a:pPr>
            <a:r>
              <a:rPr lang="fr" sz="1200">
                <a:solidFill>
                  <a:srgbClr val="38761D"/>
                </a:solidFill>
                <a:latin typeface="Proxima Nova"/>
                <a:ea typeface="Proxima Nova"/>
                <a:cs typeface="Proxima Nova"/>
                <a:sym typeface="Proxima Nova"/>
              </a:rPr>
              <a:t>*Valeurs la plus basse de la variable</a:t>
            </a:r>
            <a:endParaRPr sz="1200">
              <a:solidFill>
                <a:srgbClr val="38761D"/>
              </a:solidFill>
              <a:latin typeface="Proxima Nova"/>
              <a:ea typeface="Proxima Nova"/>
              <a:cs typeface="Proxima Nova"/>
              <a:sym typeface="Proxima Nova"/>
            </a:endParaRPr>
          </a:p>
        </p:txBody>
      </p:sp>
      <p:sp>
        <p:nvSpPr>
          <p:cNvPr id="824" name="Google Shape;824;g2eb7818220b_0_247"/>
          <p:cNvSpPr txBox="1"/>
          <p:nvPr/>
        </p:nvSpPr>
        <p:spPr>
          <a:xfrm>
            <a:off x="167725" y="0"/>
            <a:ext cx="20061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0000"/>
                </a:solidFill>
                <a:latin typeface="Proxima Nova"/>
                <a:ea typeface="Proxima Nova"/>
                <a:cs typeface="Proxima Nova"/>
                <a:sym typeface="Proxima Nova"/>
              </a:rPr>
              <a:t>regrouper par categorie</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2eb7818220b_0_2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30" name="Google Shape;830;g2eb7818220b_0_2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Résumé des 8 clusters</a:t>
            </a:r>
            <a:endParaRPr/>
          </a:p>
        </p:txBody>
      </p:sp>
      <p:sp>
        <p:nvSpPr>
          <p:cNvPr id="831" name="Google Shape;831;g2eb7818220b_0_2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fr"/>
              <a:t>Cluster 0 : Les ménages utilisant tout de manière modérée</a:t>
            </a:r>
            <a:endParaRPr/>
          </a:p>
          <a:p>
            <a:pPr indent="-342900" lvl="0" marL="457200" rtl="0" algn="l">
              <a:lnSpc>
                <a:spcPct val="115000"/>
              </a:lnSpc>
              <a:spcBef>
                <a:spcPts val="0"/>
              </a:spcBef>
              <a:spcAft>
                <a:spcPts val="0"/>
              </a:spcAft>
              <a:buSzPts val="1800"/>
              <a:buChar char="●"/>
            </a:pPr>
            <a:r>
              <a:rPr lang="fr"/>
              <a:t>Cluster 1 : Les ménages utilisant beaucoup </a:t>
            </a:r>
            <a:r>
              <a:rPr lang="fr"/>
              <a:t>la piscine, le jacuzzi et la lumière extérieure de nuit</a:t>
            </a:r>
            <a:endParaRPr/>
          </a:p>
          <a:p>
            <a:pPr indent="-342900" lvl="0" marL="457200" rtl="0" algn="l">
              <a:spcBef>
                <a:spcPts val="0"/>
              </a:spcBef>
              <a:spcAft>
                <a:spcPts val="0"/>
              </a:spcAft>
              <a:buSzPts val="1800"/>
              <a:buChar char="●"/>
            </a:pPr>
            <a:r>
              <a:rPr lang="fr"/>
              <a:t>Cluster 2 : Les ménages utilisant </a:t>
            </a:r>
            <a:r>
              <a:rPr lang="fr"/>
              <a:t>tout très peu</a:t>
            </a:r>
            <a:endParaRPr/>
          </a:p>
          <a:p>
            <a:pPr indent="-342900" lvl="0" marL="457200" rtl="0" algn="l">
              <a:spcBef>
                <a:spcPts val="0"/>
              </a:spcBef>
              <a:spcAft>
                <a:spcPts val="0"/>
              </a:spcAft>
              <a:buSzPts val="1800"/>
              <a:buChar char="●"/>
            </a:pPr>
            <a:r>
              <a:rPr lang="fr"/>
              <a:t>Cluster 3 : Les ménages utilisant beaucoup le jacuzzi</a:t>
            </a:r>
            <a:endParaRPr/>
          </a:p>
          <a:p>
            <a:pPr indent="-342900" lvl="0" marL="457200" rtl="0" algn="l">
              <a:spcBef>
                <a:spcPts val="0"/>
              </a:spcBef>
              <a:spcAft>
                <a:spcPts val="0"/>
              </a:spcAft>
              <a:buSzPts val="1800"/>
              <a:buChar char="●"/>
            </a:pPr>
            <a:r>
              <a:rPr lang="fr"/>
              <a:t>Cluster 4 : Les ménages utilisant beaucoup les lumières </a:t>
            </a:r>
            <a:endParaRPr/>
          </a:p>
          <a:p>
            <a:pPr indent="-342900" lvl="0" marL="457200" rtl="0" algn="l">
              <a:spcBef>
                <a:spcPts val="0"/>
              </a:spcBef>
              <a:spcAft>
                <a:spcPts val="0"/>
              </a:spcAft>
              <a:buSzPts val="1800"/>
              <a:buChar char="●"/>
            </a:pPr>
            <a:r>
              <a:rPr lang="fr"/>
              <a:t>Cluster 5 : Les ménages utilisant beaucoup les télévisions</a:t>
            </a:r>
            <a:endParaRPr/>
          </a:p>
          <a:p>
            <a:pPr indent="-342900" lvl="0" marL="457200" rtl="0" algn="l">
              <a:spcBef>
                <a:spcPts val="0"/>
              </a:spcBef>
              <a:spcAft>
                <a:spcPts val="0"/>
              </a:spcAft>
              <a:buSzPts val="1800"/>
              <a:buChar char="●"/>
            </a:pPr>
            <a:r>
              <a:rPr lang="fr"/>
              <a:t>Cluster 6 : Les ménages utilisant beaucoup l’électroménager</a:t>
            </a:r>
            <a:endParaRPr/>
          </a:p>
          <a:p>
            <a:pPr indent="-342900" lvl="0" marL="457200" rtl="0" algn="l">
              <a:spcBef>
                <a:spcPts val="0"/>
              </a:spcBef>
              <a:spcAft>
                <a:spcPts val="0"/>
              </a:spcAft>
              <a:buSzPts val="1800"/>
              <a:buChar char="●"/>
            </a:pPr>
            <a:r>
              <a:rPr lang="fr"/>
              <a:t>Cluster 7 : Les ménages utilisant beaucoup les appareils de cuisine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2eb7818220b_0_2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37" name="Google Shape;837;g2eb7818220b_0_2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consommation d’énergie des clusters</a:t>
            </a:r>
            <a:endParaRPr/>
          </a:p>
        </p:txBody>
      </p:sp>
      <p:sp>
        <p:nvSpPr>
          <p:cNvPr id="838" name="Google Shape;838;g2eb7818220b_0_259"/>
          <p:cNvSpPr txBox="1"/>
          <p:nvPr/>
        </p:nvSpPr>
        <p:spPr>
          <a:xfrm>
            <a:off x="1162850" y="4264350"/>
            <a:ext cx="4270200" cy="5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fr" sz="1600" u="none" cap="none" strike="noStrike">
                <a:solidFill>
                  <a:schemeClr val="accent3"/>
                </a:solidFill>
                <a:latin typeface="Proxima Nova"/>
                <a:ea typeface="Proxima Nova"/>
                <a:cs typeface="Proxima Nova"/>
                <a:sym typeface="Proxima Nova"/>
              </a:rPr>
              <a:t>1 = cluster qui consomme le plus d’énergie</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lang="fr" sz="1600">
                <a:solidFill>
                  <a:schemeClr val="accent3"/>
                </a:solidFill>
                <a:latin typeface="Proxima Nova"/>
                <a:ea typeface="Proxima Nova"/>
                <a:cs typeface="Proxima Nova"/>
                <a:sym typeface="Proxima Nova"/>
              </a:rPr>
              <a:t>8</a:t>
            </a:r>
            <a:r>
              <a:rPr b="0" i="0" lang="fr" sz="1600" u="none" cap="none" strike="noStrike">
                <a:solidFill>
                  <a:schemeClr val="accent3"/>
                </a:solidFill>
                <a:latin typeface="Proxima Nova"/>
                <a:ea typeface="Proxima Nova"/>
                <a:cs typeface="Proxima Nova"/>
                <a:sym typeface="Proxima Nova"/>
              </a:rPr>
              <a:t> = cluster qui consomme le moins d’énergie</a:t>
            </a:r>
            <a:endParaRPr b="0" i="0" sz="1600" u="none" cap="none" strike="noStrike">
              <a:solidFill>
                <a:schemeClr val="accent3"/>
              </a:solidFill>
              <a:latin typeface="Proxima Nova"/>
              <a:ea typeface="Proxima Nova"/>
              <a:cs typeface="Proxima Nova"/>
              <a:sym typeface="Proxima Nova"/>
            </a:endParaRPr>
          </a:p>
        </p:txBody>
      </p:sp>
      <p:sp>
        <p:nvSpPr>
          <p:cNvPr id="839" name="Google Shape;839;g2eb7818220b_0_259"/>
          <p:cNvSpPr/>
          <p:nvPr/>
        </p:nvSpPr>
        <p:spPr>
          <a:xfrm>
            <a:off x="6008525" y="4206350"/>
            <a:ext cx="218100" cy="572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840" name="Google Shape;840;g2eb7818220b_0_259"/>
          <p:cNvPicPr preferRelativeResize="0"/>
          <p:nvPr/>
        </p:nvPicPr>
        <p:blipFill>
          <a:blip r:embed="rId3">
            <a:alphaModFix/>
          </a:blip>
          <a:stretch>
            <a:fillRect/>
          </a:stretch>
        </p:blipFill>
        <p:spPr>
          <a:xfrm>
            <a:off x="2401763" y="1164475"/>
            <a:ext cx="4340481" cy="27661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2eb7818220b_0_28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846" name="Google Shape;846;g2eb7818220b_0_2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847" name="Google Shape;847;g2eb7818220b_0_286"/>
          <p:cNvPicPr preferRelativeResize="0"/>
          <p:nvPr/>
        </p:nvPicPr>
        <p:blipFill>
          <a:blip r:embed="rId3">
            <a:alphaModFix/>
          </a:blip>
          <a:stretch>
            <a:fillRect/>
          </a:stretch>
        </p:blipFill>
        <p:spPr>
          <a:xfrm>
            <a:off x="137850" y="676450"/>
            <a:ext cx="3737800" cy="2092197"/>
          </a:xfrm>
          <a:prstGeom prst="rect">
            <a:avLst/>
          </a:prstGeom>
          <a:noFill/>
          <a:ln>
            <a:noFill/>
          </a:ln>
        </p:spPr>
      </p:pic>
      <p:pic>
        <p:nvPicPr>
          <p:cNvPr id="848" name="Google Shape;848;g2eb7818220b_0_286"/>
          <p:cNvPicPr preferRelativeResize="0"/>
          <p:nvPr/>
        </p:nvPicPr>
        <p:blipFill>
          <a:blip r:embed="rId4">
            <a:alphaModFix/>
          </a:blip>
          <a:stretch>
            <a:fillRect/>
          </a:stretch>
        </p:blipFill>
        <p:spPr>
          <a:xfrm>
            <a:off x="4387587" y="670725"/>
            <a:ext cx="3737800" cy="2103653"/>
          </a:xfrm>
          <a:prstGeom prst="rect">
            <a:avLst/>
          </a:prstGeom>
          <a:noFill/>
          <a:ln>
            <a:noFill/>
          </a:ln>
        </p:spPr>
      </p:pic>
      <p:pic>
        <p:nvPicPr>
          <p:cNvPr id="849" name="Google Shape;849;g2eb7818220b_0_286"/>
          <p:cNvPicPr preferRelativeResize="0"/>
          <p:nvPr/>
        </p:nvPicPr>
        <p:blipFill>
          <a:blip r:embed="rId5">
            <a:alphaModFix/>
          </a:blip>
          <a:stretch>
            <a:fillRect/>
          </a:stretch>
        </p:blipFill>
        <p:spPr>
          <a:xfrm>
            <a:off x="137850" y="2872400"/>
            <a:ext cx="3737800" cy="2127100"/>
          </a:xfrm>
          <a:prstGeom prst="rect">
            <a:avLst/>
          </a:prstGeom>
          <a:noFill/>
          <a:ln>
            <a:noFill/>
          </a:ln>
        </p:spPr>
      </p:pic>
      <p:pic>
        <p:nvPicPr>
          <p:cNvPr id="850" name="Google Shape;850;g2eb7818220b_0_286"/>
          <p:cNvPicPr preferRelativeResize="0"/>
          <p:nvPr/>
        </p:nvPicPr>
        <p:blipFill>
          <a:blip r:embed="rId6">
            <a:alphaModFix/>
          </a:blip>
          <a:stretch>
            <a:fillRect/>
          </a:stretch>
        </p:blipFill>
        <p:spPr>
          <a:xfrm>
            <a:off x="4378362" y="2817850"/>
            <a:ext cx="3756229" cy="2127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2eb7818220b_0_29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11111"/>
              <a:buFont typeface="Arial"/>
              <a:buNone/>
            </a:pPr>
            <a:r>
              <a:rPr lang="fr"/>
              <a:t>Corrélation entre les variables comportementales et KWH</a:t>
            </a:r>
            <a:endParaRPr/>
          </a:p>
        </p:txBody>
      </p:sp>
      <p:sp>
        <p:nvSpPr>
          <p:cNvPr id="856" name="Google Shape;856;g2eb7818220b_0_2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857" name="Google Shape;857;g2eb7818220b_0_295"/>
          <p:cNvPicPr preferRelativeResize="0"/>
          <p:nvPr/>
        </p:nvPicPr>
        <p:blipFill>
          <a:blip r:embed="rId3">
            <a:alphaModFix/>
          </a:blip>
          <a:stretch>
            <a:fillRect/>
          </a:stretch>
        </p:blipFill>
        <p:spPr>
          <a:xfrm>
            <a:off x="306300" y="661388"/>
            <a:ext cx="3748625" cy="2120124"/>
          </a:xfrm>
          <a:prstGeom prst="rect">
            <a:avLst/>
          </a:prstGeom>
          <a:noFill/>
          <a:ln>
            <a:noFill/>
          </a:ln>
        </p:spPr>
      </p:pic>
      <p:pic>
        <p:nvPicPr>
          <p:cNvPr id="858" name="Google Shape;858;g2eb7818220b_0_295"/>
          <p:cNvPicPr preferRelativeResize="0"/>
          <p:nvPr/>
        </p:nvPicPr>
        <p:blipFill>
          <a:blip r:embed="rId4">
            <a:alphaModFix/>
          </a:blip>
          <a:stretch>
            <a:fillRect/>
          </a:stretch>
        </p:blipFill>
        <p:spPr>
          <a:xfrm>
            <a:off x="4387601" y="661400"/>
            <a:ext cx="3737768" cy="2116650"/>
          </a:xfrm>
          <a:prstGeom prst="rect">
            <a:avLst/>
          </a:prstGeom>
          <a:noFill/>
          <a:ln>
            <a:noFill/>
          </a:ln>
        </p:spPr>
      </p:pic>
      <p:pic>
        <p:nvPicPr>
          <p:cNvPr id="859" name="Google Shape;859;g2eb7818220b_0_295"/>
          <p:cNvPicPr preferRelativeResize="0"/>
          <p:nvPr/>
        </p:nvPicPr>
        <p:blipFill>
          <a:blip r:embed="rId5">
            <a:alphaModFix/>
          </a:blip>
          <a:stretch>
            <a:fillRect/>
          </a:stretch>
        </p:blipFill>
        <p:spPr>
          <a:xfrm>
            <a:off x="306300" y="2836825"/>
            <a:ext cx="3839749" cy="2161052"/>
          </a:xfrm>
          <a:prstGeom prst="rect">
            <a:avLst/>
          </a:prstGeom>
          <a:noFill/>
          <a:ln>
            <a:noFill/>
          </a:ln>
        </p:spPr>
      </p:pic>
      <p:pic>
        <p:nvPicPr>
          <p:cNvPr id="860" name="Google Shape;860;g2eb7818220b_0_295"/>
          <p:cNvPicPr preferRelativeResize="0"/>
          <p:nvPr/>
        </p:nvPicPr>
        <p:blipFill>
          <a:blip r:embed="rId6">
            <a:alphaModFix/>
          </a:blip>
          <a:stretch>
            <a:fillRect/>
          </a:stretch>
        </p:blipFill>
        <p:spPr>
          <a:xfrm>
            <a:off x="4572000" y="2841725"/>
            <a:ext cx="3839750" cy="215125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2eb7818220b_0_3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sp>
        <p:nvSpPr>
          <p:cNvPr id="866" name="Google Shape;866;g2eb7818220b_0_319"/>
          <p:cNvSpPr txBox="1"/>
          <p:nvPr>
            <p:ph type="title"/>
          </p:nvPr>
        </p:nvSpPr>
        <p:spPr>
          <a:xfrm>
            <a:off x="311700" y="385850"/>
            <a:ext cx="8520600" cy="1070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111"/>
              <a:buNone/>
            </a:pPr>
            <a:r>
              <a:rPr lang="fr"/>
              <a:t>Clustering des variables sélectionnées avec </a:t>
            </a:r>
            <a:r>
              <a:rPr b="1" lang="fr"/>
              <a:t>Kernel K-Means</a:t>
            </a:r>
            <a:r>
              <a:rPr lang="fr"/>
              <a:t> et </a:t>
            </a:r>
            <a:r>
              <a:rPr b="1" lang="fr"/>
              <a:t>16 clusters</a:t>
            </a:r>
            <a:endParaRPr b="1"/>
          </a:p>
        </p:txBody>
      </p:sp>
      <p:pic>
        <p:nvPicPr>
          <p:cNvPr id="867" name="Google Shape;867;g2eb7818220b_0_319"/>
          <p:cNvPicPr preferRelativeResize="0"/>
          <p:nvPr/>
        </p:nvPicPr>
        <p:blipFill>
          <a:blip r:embed="rId3">
            <a:alphaModFix/>
          </a:blip>
          <a:stretch>
            <a:fillRect/>
          </a:stretch>
        </p:blipFill>
        <p:spPr>
          <a:xfrm>
            <a:off x="742975" y="1414275"/>
            <a:ext cx="4943775" cy="3526725"/>
          </a:xfrm>
          <a:prstGeom prst="rect">
            <a:avLst/>
          </a:prstGeom>
          <a:noFill/>
          <a:ln>
            <a:noFill/>
          </a:ln>
        </p:spPr>
      </p:pic>
      <p:pic>
        <p:nvPicPr>
          <p:cNvPr id="868" name="Google Shape;868;g2eb7818220b_0_319"/>
          <p:cNvPicPr preferRelativeResize="0"/>
          <p:nvPr/>
        </p:nvPicPr>
        <p:blipFill>
          <a:blip r:embed="rId4">
            <a:alphaModFix/>
          </a:blip>
          <a:stretch>
            <a:fillRect/>
          </a:stretch>
        </p:blipFill>
        <p:spPr>
          <a:xfrm>
            <a:off x="6182825" y="1486263"/>
            <a:ext cx="1793538" cy="33827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2eb7818220b_0_3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874" name="Google Shape;874;g2eb7818220b_0_3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875" name="Google Shape;875;g2eb7818220b_0_398"/>
          <p:cNvPicPr preferRelativeResize="0"/>
          <p:nvPr/>
        </p:nvPicPr>
        <p:blipFill>
          <a:blip r:embed="rId3">
            <a:alphaModFix/>
          </a:blip>
          <a:stretch>
            <a:fillRect/>
          </a:stretch>
        </p:blipFill>
        <p:spPr>
          <a:xfrm>
            <a:off x="1401363" y="1017725"/>
            <a:ext cx="6341275" cy="3579425"/>
          </a:xfrm>
          <a:prstGeom prst="rect">
            <a:avLst/>
          </a:prstGeom>
          <a:noFill/>
          <a:ln>
            <a:noFill/>
          </a:ln>
        </p:spPr>
      </p:pic>
      <p:sp>
        <p:nvSpPr>
          <p:cNvPr id="876" name="Google Shape;876;g2eb7818220b_0_398"/>
          <p:cNvSpPr txBox="1"/>
          <p:nvPr/>
        </p:nvSpPr>
        <p:spPr>
          <a:xfrm>
            <a:off x="76650" y="3009850"/>
            <a:ext cx="1299000" cy="158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FF0000"/>
                </a:solidFill>
                <a:latin typeface="Proxima Nova"/>
                <a:ea typeface="Proxima Nova"/>
                <a:cs typeface="Proxima Nova"/>
                <a:sym typeface="Proxima Nova"/>
              </a:rPr>
              <a:t>*Valeur la plus élevée de la variable</a:t>
            </a:r>
            <a:endParaRPr sz="12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fr" sz="1200">
                <a:solidFill>
                  <a:srgbClr val="FF9900"/>
                </a:solidFill>
                <a:latin typeface="Proxima Nova"/>
                <a:ea typeface="Proxima Nova"/>
                <a:cs typeface="Proxima Nova"/>
                <a:sym typeface="Proxima Nova"/>
              </a:rPr>
              <a:t>*Valeur très élevée</a:t>
            </a:r>
            <a:endParaRPr sz="1200">
              <a:solidFill>
                <a:srgbClr val="FF9900"/>
              </a:solidFill>
              <a:latin typeface="Proxima Nova"/>
              <a:ea typeface="Proxima Nova"/>
              <a:cs typeface="Proxima Nova"/>
              <a:sym typeface="Proxima Nova"/>
            </a:endParaRPr>
          </a:p>
          <a:p>
            <a:pPr indent="0" lvl="0" marL="0" rtl="0" algn="l">
              <a:spcBef>
                <a:spcPts val="0"/>
              </a:spcBef>
              <a:spcAft>
                <a:spcPts val="0"/>
              </a:spcAft>
              <a:buNone/>
            </a:pPr>
            <a:r>
              <a:rPr lang="fr" sz="1200">
                <a:solidFill>
                  <a:srgbClr val="38761D"/>
                </a:solidFill>
                <a:latin typeface="Proxima Nova"/>
                <a:ea typeface="Proxima Nova"/>
                <a:cs typeface="Proxima Nova"/>
                <a:sym typeface="Proxima Nova"/>
              </a:rPr>
              <a:t>*Valeurs la plus basse de la variable</a:t>
            </a:r>
            <a:endParaRPr sz="1200">
              <a:solidFill>
                <a:srgbClr val="38761D"/>
              </a:solidFill>
              <a:latin typeface="Proxima Nova"/>
              <a:ea typeface="Proxima Nova"/>
              <a:cs typeface="Proxima Nova"/>
              <a:sym typeface="Proxima Nov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2eb7818220b_0_3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fr"/>
              <a:t>Tableau des moyennes des variables pour chaque cluster</a:t>
            </a:r>
            <a:endParaRPr/>
          </a:p>
        </p:txBody>
      </p:sp>
      <p:sp>
        <p:nvSpPr>
          <p:cNvPr id="882" name="Google Shape;882;g2eb7818220b_0_3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fr"/>
              <a:t>‹#›</a:t>
            </a:fld>
            <a:endParaRPr/>
          </a:p>
        </p:txBody>
      </p:sp>
      <p:pic>
        <p:nvPicPr>
          <p:cNvPr id="883" name="Google Shape;883;g2eb7818220b_0_326"/>
          <p:cNvPicPr preferRelativeResize="0"/>
          <p:nvPr/>
        </p:nvPicPr>
        <p:blipFill>
          <a:blip r:embed="rId3">
            <a:alphaModFix/>
          </a:blip>
          <a:stretch>
            <a:fillRect/>
          </a:stretch>
        </p:blipFill>
        <p:spPr>
          <a:xfrm>
            <a:off x="1489638" y="1017725"/>
            <a:ext cx="6263124" cy="351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